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</p:sldMasterIdLst>
  <p:notesMasterIdLst>
    <p:notesMasterId r:id="rId35"/>
  </p:notesMasterIdLst>
  <p:sldIdLst>
    <p:sldId id="267" r:id="rId5"/>
    <p:sldId id="268" r:id="rId6"/>
    <p:sldId id="1201" r:id="rId7"/>
    <p:sldId id="1199" r:id="rId8"/>
    <p:sldId id="280" r:id="rId9"/>
    <p:sldId id="2824" r:id="rId10"/>
    <p:sldId id="2835" r:id="rId11"/>
    <p:sldId id="2836" r:id="rId12"/>
    <p:sldId id="2823" r:id="rId13"/>
    <p:sldId id="2825" r:id="rId14"/>
    <p:sldId id="2827" r:id="rId15"/>
    <p:sldId id="2828" r:id="rId16"/>
    <p:sldId id="2837" r:id="rId17"/>
    <p:sldId id="2841" r:id="rId18"/>
    <p:sldId id="2838" r:id="rId19"/>
    <p:sldId id="1196" r:id="rId20"/>
    <p:sldId id="1183" r:id="rId21"/>
    <p:sldId id="1184" r:id="rId22"/>
    <p:sldId id="1185" r:id="rId23"/>
    <p:sldId id="2839" r:id="rId24"/>
    <p:sldId id="1194" r:id="rId25"/>
    <p:sldId id="1202" r:id="rId26"/>
    <p:sldId id="1200" r:id="rId27"/>
    <p:sldId id="1188" r:id="rId28"/>
    <p:sldId id="256" r:id="rId29"/>
    <p:sldId id="258" r:id="rId30"/>
    <p:sldId id="1110" r:id="rId31"/>
    <p:sldId id="1131" r:id="rId32"/>
    <p:sldId id="2843" r:id="rId33"/>
    <p:sldId id="1193" r:id="rId34"/>
  </p:sldIdLst>
  <p:sldSz cx="12192000" cy="6858000"/>
  <p:notesSz cx="7010400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203003-8D16-941B-4EEF-4B45955CBBB9}" name="Rodolfo Marquez" initials="RM" userId="S::rmarquez@hacienda.gov.cl::99587fba-4cdf-4d71-904d-63d589983e44" providerId="AD"/>
  <p188:author id="{554C3304-0411-06AF-1DBA-CC9C7B63600D}" name="Dipres" initials="DP" userId="Dipres" providerId="None"/>
  <p188:author id="{E0E61B7C-51A1-2819-7FE6-93AC01CF109B}" name="Maria Jose San Martin Velasquez" initials="MJSMV" userId="S::mjsanmartin@mintrab.gob.cl::4d6088f4-a9b7-4750-80b5-c97c0ba1d2b2" providerId="AD"/>
  <p188:author id="{B8B879C2-B561-51CF-37C6-84A9DD385BEE}" name="Heidi Berner" initials="HB" userId="S::hberner@hacienda.gov.cl::4b3e493c-5b12-4377-bc5f-e576349ee50c" providerId="AD"/>
  <p188:author id="{FD24B8F8-A2D9-7DE6-7623-55A16EA145F8}" name="Fernando Dazarola" initials="FD" userId="S::fernando.dazarola@iesd.cl::1d2205a1-9fdd-44a0-b67f-2a73118021b5" providerId="AD"/>
  <p188:author id="{6744E0FD-CCFF-6E36-051D-FF1A1F3DD68D}" name="Maximiliano Acevedo Olavarría" initials="MAO" userId="S::macevedo@dipres.gob.cl::f3bd2578-15ad-4395-8c62-4321349c569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2B68F8-4FC2-4F4B-829E-46568D89B77C}" v="286" dt="2024-01-15T17:25:43.900"/>
    <p1510:client id="{F3021689-9E1D-4EC7-BCF1-DDCD2261709E}" v="1358" dt="2024-01-15T17:25:49.575"/>
    <p1510:client id="{F4BF3441-E839-4DC3-9546-29FABE9A1EAD}" v="263" dt="2024-01-15T17:29:10.5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ipres.sharepoint.com/teams/Estudios403/Shared%20Documents/General/IF%20Reforma%20de%20Pensiones/Presentaciones/Serie%20PGU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ipres.sharepoint.com/teams/Estudios403/Shared%20Documents/General/IF%20Reforma%20de%20Pensiones/Presentaciones/Serie%20PGU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ipres.sharepoint.com/teams/areamacro/Documentos%20compartidos/Gatillo%20Gratuidad-PGU/231011%20Gatillo%20educaci&#243;n%20superior%20-%20Estructurales%20IFP%203T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ipres.sharepoint.com/teams/Estudios403/Shared%20Documents/General/IF%20Reforma%20de%20Pensiones/IF%20complementario%20Reforma%20de%20Pensiones/cuadros%20IF%20sustitutivo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Ksora\Reforma_Previsional\Modelo%20Pensiones\2022\12\Esc3_3\Saldo_20230328%20escAM%20-%203-3%20(indicacion%20prop%202).xlsm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Libro2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Ksora\Reforma_Previsional\Modelo%20Pensiones\2022\12\Esc3_3\Saldo_20230328%20escAM%20-%203-3%20(indicacion%20prop%202).xlsm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'[Serie PGU.xlsx]Hoja1'!$C$37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rgbClr val="005C9E"/>
            </a:solidFill>
            <a:ln>
              <a:solidFill>
                <a:srgbClr val="004677"/>
              </a:solidFill>
            </a:ln>
            <a:effectLst/>
          </c:spPr>
          <c:invertIfNegative val="0"/>
          <c:cat>
            <c:numRef>
              <c:f>'[Serie PGU.xlsx]Hoja1'!$B$38:$B$67</c:f>
              <c:numCache>
                <c:formatCode>General</c:formatCode>
                <c:ptCount val="29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  <c:pt idx="20">
                  <c:v>2042</c:v>
                </c:pt>
                <c:pt idx="21">
                  <c:v>2043</c:v>
                </c:pt>
                <c:pt idx="22">
                  <c:v>2044</c:v>
                </c:pt>
                <c:pt idx="23">
                  <c:v>2045</c:v>
                </c:pt>
                <c:pt idx="24">
                  <c:v>2046</c:v>
                </c:pt>
                <c:pt idx="25">
                  <c:v>2047</c:v>
                </c:pt>
                <c:pt idx="26">
                  <c:v>2048</c:v>
                </c:pt>
                <c:pt idx="27">
                  <c:v>2049</c:v>
                </c:pt>
                <c:pt idx="28">
                  <c:v>2050</c:v>
                </c:pt>
              </c:numCache>
              <c:extLst/>
            </c:numRef>
          </c:cat>
          <c:val>
            <c:numRef>
              <c:f>'[Serie PGU.xlsx]Hoja1'!$C$38:$C$67</c:f>
              <c:numCache>
                <c:formatCode>#,##0</c:formatCode>
                <c:ptCount val="29"/>
                <c:pt idx="0">
                  <c:v>661240</c:v>
                </c:pt>
                <c:pt idx="1">
                  <c:v>849359</c:v>
                </c:pt>
                <c:pt idx="2">
                  <c:v>1045008.3060248677</c:v>
                </c:pt>
                <c:pt idx="3">
                  <c:v>1082280.549944581</c:v>
                </c:pt>
                <c:pt idx="4">
                  <c:v>1118867.2362501579</c:v>
                </c:pt>
                <c:pt idx="5">
                  <c:v>1155919.7796759608</c:v>
                </c:pt>
                <c:pt idx="6">
                  <c:v>1193986.4360494425</c:v>
                </c:pt>
                <c:pt idx="7">
                  <c:v>1231942.5289621858</c:v>
                </c:pt>
                <c:pt idx="8">
                  <c:v>1267169.4492694722</c:v>
                </c:pt>
                <c:pt idx="9">
                  <c:v>1299959.0668832057</c:v>
                </c:pt>
                <c:pt idx="10">
                  <c:v>1331214.8702814463</c:v>
                </c:pt>
                <c:pt idx="11">
                  <c:v>1361594.6479752841</c:v>
                </c:pt>
                <c:pt idx="12">
                  <c:v>1389934.1456896041</c:v>
                </c:pt>
                <c:pt idx="13">
                  <c:v>1414693.7127811378</c:v>
                </c:pt>
                <c:pt idx="14">
                  <c:v>1439855.9373213321</c:v>
                </c:pt>
                <c:pt idx="15">
                  <c:v>1463042.738113743</c:v>
                </c:pt>
                <c:pt idx="16">
                  <c:v>1487609.2180728968</c:v>
                </c:pt>
                <c:pt idx="17">
                  <c:v>1512825.271782425</c:v>
                </c:pt>
                <c:pt idx="18">
                  <c:v>1543406.1874712566</c:v>
                </c:pt>
                <c:pt idx="19">
                  <c:v>1571227.1247596629</c:v>
                </c:pt>
                <c:pt idx="20">
                  <c:v>1599755.6939724809</c:v>
                </c:pt>
                <c:pt idx="21">
                  <c:v>1626555.1257248307</c:v>
                </c:pt>
                <c:pt idx="22">
                  <c:v>1654884.9478013068</c:v>
                </c:pt>
                <c:pt idx="23">
                  <c:v>1686269.3397899191</c:v>
                </c:pt>
                <c:pt idx="24">
                  <c:v>1716207.9202405384</c:v>
                </c:pt>
                <c:pt idx="25">
                  <c:v>1746923.9549785489</c:v>
                </c:pt>
                <c:pt idx="26">
                  <c:v>1777595.6937407833</c:v>
                </c:pt>
                <c:pt idx="27">
                  <c:v>1810501.0933013251</c:v>
                </c:pt>
                <c:pt idx="28">
                  <c:v>1844874.6300299938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F38F-437B-88D2-93240E9AADC8}"/>
            </c:ext>
          </c:extLst>
        </c:ser>
        <c:ser>
          <c:idx val="1"/>
          <c:order val="1"/>
          <c:tx>
            <c:strRef>
              <c:f>'[Serie PGU.xlsx]Hoja1'!$D$37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c:spPr>
          <c:invertIfNegative val="0"/>
          <c:cat>
            <c:numRef>
              <c:f>'[Serie PGU.xlsx]Hoja1'!$B$38:$B$67</c:f>
              <c:numCache>
                <c:formatCode>General</c:formatCode>
                <c:ptCount val="29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  <c:pt idx="20">
                  <c:v>2042</c:v>
                </c:pt>
                <c:pt idx="21">
                  <c:v>2043</c:v>
                </c:pt>
                <c:pt idx="22">
                  <c:v>2044</c:v>
                </c:pt>
                <c:pt idx="23">
                  <c:v>2045</c:v>
                </c:pt>
                <c:pt idx="24">
                  <c:v>2046</c:v>
                </c:pt>
                <c:pt idx="25">
                  <c:v>2047</c:v>
                </c:pt>
                <c:pt idx="26">
                  <c:v>2048</c:v>
                </c:pt>
                <c:pt idx="27">
                  <c:v>2049</c:v>
                </c:pt>
                <c:pt idx="28">
                  <c:v>2050</c:v>
                </c:pt>
              </c:numCache>
              <c:extLst/>
            </c:numRef>
          </c:cat>
          <c:val>
            <c:numRef>
              <c:f>'[Serie PGU.xlsx]Hoja1'!$D$38:$D$67</c:f>
              <c:numCache>
                <c:formatCode>#,##0</c:formatCode>
                <c:ptCount val="29"/>
                <c:pt idx="0">
                  <c:v>1042172</c:v>
                </c:pt>
                <c:pt idx="1">
                  <c:v>1227512</c:v>
                </c:pt>
                <c:pt idx="2">
                  <c:v>1474101.6939751322</c:v>
                </c:pt>
                <c:pt idx="3">
                  <c:v>1529769.4500554192</c:v>
                </c:pt>
                <c:pt idx="4">
                  <c:v>1588782.7637498425</c:v>
                </c:pt>
                <c:pt idx="5">
                  <c:v>1652690.2203240392</c:v>
                </c:pt>
                <c:pt idx="6">
                  <c:v>1715323.5639505575</c:v>
                </c:pt>
                <c:pt idx="7">
                  <c:v>1778007.4710378139</c:v>
                </c:pt>
                <c:pt idx="8">
                  <c:v>1839770.5507305281</c:v>
                </c:pt>
                <c:pt idx="9">
                  <c:v>1898310.9331167943</c:v>
                </c:pt>
                <c:pt idx="10">
                  <c:v>1960655.1297185547</c:v>
                </c:pt>
                <c:pt idx="11">
                  <c:v>2024055.3520247166</c:v>
                </c:pt>
                <c:pt idx="12">
                  <c:v>2085775.8543103952</c:v>
                </c:pt>
                <c:pt idx="13">
                  <c:v>2138886.2872188622</c:v>
                </c:pt>
                <c:pt idx="14">
                  <c:v>2192414.0626786677</c:v>
                </c:pt>
                <c:pt idx="15">
                  <c:v>2245947.2618862572</c:v>
                </c:pt>
                <c:pt idx="16">
                  <c:v>2298870.7819271041</c:v>
                </c:pt>
                <c:pt idx="17">
                  <c:v>2351854.7282175757</c:v>
                </c:pt>
                <c:pt idx="18">
                  <c:v>2399923.8125287439</c:v>
                </c:pt>
                <c:pt idx="19">
                  <c:v>2447352.8752403366</c:v>
                </c:pt>
                <c:pt idx="20">
                  <c:v>2495064.3060275186</c:v>
                </c:pt>
                <c:pt idx="21">
                  <c:v>2543634.8742751693</c:v>
                </c:pt>
                <c:pt idx="22">
                  <c:v>2588815.0521986932</c:v>
                </c:pt>
                <c:pt idx="23">
                  <c:v>2631360.6602100804</c:v>
                </c:pt>
                <c:pt idx="24">
                  <c:v>2677472.0797594623</c:v>
                </c:pt>
                <c:pt idx="25">
                  <c:v>2726676.0450214501</c:v>
                </c:pt>
                <c:pt idx="26">
                  <c:v>2772554.3062592172</c:v>
                </c:pt>
                <c:pt idx="27">
                  <c:v>2815168.9066986754</c:v>
                </c:pt>
                <c:pt idx="28">
                  <c:v>2857465.3699700059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F38F-437B-88D2-93240E9AAD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78439248"/>
        <c:axId val="1727898096"/>
      </c:barChart>
      <c:catAx>
        <c:axId val="137843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s-CL"/>
          </a:p>
        </c:txPr>
        <c:crossAx val="1727898096"/>
        <c:crosses val="autoZero"/>
        <c:auto val="1"/>
        <c:lblAlgn val="ctr"/>
        <c:lblOffset val="100"/>
        <c:noMultiLvlLbl val="0"/>
      </c:catAx>
      <c:valAx>
        <c:axId val="1727898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s-CL"/>
          </a:p>
        </c:txPr>
        <c:crossAx val="1378439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Verdana" panose="020B0604030504040204" pitchFamily="34" charset="0"/>
          <a:ea typeface="Verdana" panose="020B0604030504040204" pitchFamily="34" charset="0"/>
        </a:defRPr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2A-4E6B-A8AE-AFBE21F51138}"/>
                </c:ext>
              </c:extLst>
            </c:dLbl>
            <c:dLbl>
              <c:idx val="2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2A-4E6B-A8AE-AFBE21F511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Hoja1!$B$4:$B$32</c:f>
              <c:numCache>
                <c:formatCode>General</c:formatCode>
                <c:ptCount val="29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  <c:pt idx="20">
                  <c:v>2042</c:v>
                </c:pt>
                <c:pt idx="21">
                  <c:v>2043</c:v>
                </c:pt>
                <c:pt idx="22">
                  <c:v>2044</c:v>
                </c:pt>
                <c:pt idx="23">
                  <c:v>2045</c:v>
                </c:pt>
                <c:pt idx="24">
                  <c:v>2046</c:v>
                </c:pt>
                <c:pt idx="25">
                  <c:v>2047</c:v>
                </c:pt>
                <c:pt idx="26">
                  <c:v>2048</c:v>
                </c:pt>
                <c:pt idx="27">
                  <c:v>2049</c:v>
                </c:pt>
                <c:pt idx="28">
                  <c:v>2050</c:v>
                </c:pt>
              </c:numCache>
            </c:numRef>
          </c:cat>
          <c:val>
            <c:numRef>
              <c:f>Hoja1!$D$4:$D$32</c:f>
              <c:numCache>
                <c:formatCode>0.0%</c:formatCode>
                <c:ptCount val="29"/>
                <c:pt idx="0">
                  <c:v>1.7688111281001801E-2</c:v>
                </c:pt>
                <c:pt idx="1">
                  <c:v>1.9661515492882437E-2</c:v>
                </c:pt>
                <c:pt idx="2">
                  <c:v>2.1368117495160044E-2</c:v>
                </c:pt>
                <c:pt idx="3">
                  <c:v>2.1619831667931619E-2</c:v>
                </c:pt>
                <c:pt idx="4">
                  <c:v>2.1881537433020626E-2</c:v>
                </c:pt>
                <c:pt idx="5">
                  <c:v>2.2181491835209538E-2</c:v>
                </c:pt>
                <c:pt idx="6">
                  <c:v>2.2482009369468193E-2</c:v>
                </c:pt>
                <c:pt idx="7">
                  <c:v>2.2743157189472018E-2</c:v>
                </c:pt>
                <c:pt idx="8">
                  <c:v>2.2975743262663269E-2</c:v>
                </c:pt>
                <c:pt idx="9">
                  <c:v>2.3164639407969312E-2</c:v>
                </c:pt>
                <c:pt idx="10">
                  <c:v>2.336811958311924E-2</c:v>
                </c:pt>
                <c:pt idx="11">
                  <c:v>2.3574611951500336E-2</c:v>
                </c:pt>
                <c:pt idx="12">
                  <c:v>2.3758493994359871E-2</c:v>
                </c:pt>
                <c:pt idx="13">
                  <c:v>2.3863310497920984E-2</c:v>
                </c:pt>
                <c:pt idx="14">
                  <c:v>2.3983120111012519E-2</c:v>
                </c:pt>
                <c:pt idx="15">
                  <c:v>2.4097235136828914E-2</c:v>
                </c:pt>
                <c:pt idx="16">
                  <c:v>2.4225112748614917E-2</c:v>
                </c:pt>
                <c:pt idx="17">
                  <c:v>2.4366933737131526E-2</c:v>
                </c:pt>
                <c:pt idx="18">
                  <c:v>2.4522800283240401E-2</c:v>
                </c:pt>
                <c:pt idx="19">
                  <c:v>2.4668227817428678E-2</c:v>
                </c:pt>
                <c:pt idx="20">
                  <c:v>2.4832941195220642E-2</c:v>
                </c:pt>
                <c:pt idx="21">
                  <c:v>2.5003025171717888E-2</c:v>
                </c:pt>
                <c:pt idx="22">
                  <c:v>2.5174758971549607E-2</c:v>
                </c:pt>
                <c:pt idx="23">
                  <c:v>2.5361369077779604E-2</c:v>
                </c:pt>
                <c:pt idx="24">
                  <c:v>2.5575833407007371E-2</c:v>
                </c:pt>
                <c:pt idx="25">
                  <c:v>2.582576103461743E-2</c:v>
                </c:pt>
                <c:pt idx="26">
                  <c:v>2.6073497463949432E-2</c:v>
                </c:pt>
                <c:pt idx="27">
                  <c:v>2.6329560801295022E-2</c:v>
                </c:pt>
                <c:pt idx="28">
                  <c:v>2.660681419326914E-2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2A-4E6B-A8AE-AFBE21F511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393888"/>
        <c:axId val="179235280"/>
      </c:barChart>
      <c:catAx>
        <c:axId val="6439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s-CL"/>
          </a:p>
        </c:txPr>
        <c:crossAx val="179235280"/>
        <c:crosses val="autoZero"/>
        <c:auto val="1"/>
        <c:lblAlgn val="ctr"/>
        <c:lblOffset val="100"/>
        <c:noMultiLvlLbl val="0"/>
      </c:catAx>
      <c:valAx>
        <c:axId val="179235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s-CL"/>
          </a:p>
        </c:txPr>
        <c:crossAx val="64393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474159577002135E-2"/>
          <c:y val="4.6274414468215785E-2"/>
          <c:w val="0.87685486667355483"/>
          <c:h val="0.60579649381180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'[231011 Gatillo educación superior - Estructurales IFP 3T23.xlsx]ITNM (IFP 3T23) PGU'!$A$13</c:f>
              <c:strCache>
                <c:ptCount val="1"/>
                <c:pt idx="0">
                  <c:v>Ingresos Tributarios No Mineros Estructurales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'[231011 Gatillo educación superior - Estructurales IFP 3T23.xlsx]ITNM (IFP 3T23) PGU'!$B$1:$Q$1</c:f>
              <c:strCache>
                <c:ptCount val="1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2023p</c:v>
                </c:pt>
                <c:pt idx="11">
                  <c:v>2024p</c:v>
                </c:pt>
                <c:pt idx="12">
                  <c:v>2025p</c:v>
                </c:pt>
                <c:pt idx="13">
                  <c:v>2026p</c:v>
                </c:pt>
                <c:pt idx="14">
                  <c:v>2027p</c:v>
                </c:pt>
                <c:pt idx="15">
                  <c:v>2028p</c:v>
                </c:pt>
              </c:strCache>
            </c:strRef>
          </c:cat>
          <c:val>
            <c:numRef>
              <c:f>'[231011 Gatillo educación superior - Estructurales IFP 3T23.xlsx]ITNM (IFP 3T23) PGU'!$B$12:$Q$12</c:f>
              <c:numCache>
                <c:formatCode>#,##0.0</c:formatCode>
                <c:ptCount val="16"/>
                <c:pt idx="0">
                  <c:v>18.455464429802106</c:v>
                </c:pt>
                <c:pt idx="1">
                  <c:v>18.683395369180808</c:v>
                </c:pt>
                <c:pt idx="2">
                  <c:v>19.49497655899653</c:v>
                </c:pt>
                <c:pt idx="3">
                  <c:v>19.324439023509235</c:v>
                </c:pt>
                <c:pt idx="4">
                  <c:v>19.391036210950844</c:v>
                </c:pt>
                <c:pt idx="5">
                  <c:v>19.592299745995636</c:v>
                </c:pt>
                <c:pt idx="6">
                  <c:v>19.210399100049056</c:v>
                </c:pt>
                <c:pt idx="7">
                  <c:v>20.508297341987529</c:v>
                </c:pt>
                <c:pt idx="8">
                  <c:v>19.603298717033955</c:v>
                </c:pt>
                <c:pt idx="9" formatCode="0.0">
                  <c:v>23.595955042549047</c:v>
                </c:pt>
                <c:pt idx="10" formatCode="0.0">
                  <c:v>19.915696325639736</c:v>
                </c:pt>
                <c:pt idx="11" formatCode="0.0">
                  <c:v>21.470833207726191</c:v>
                </c:pt>
                <c:pt idx="12" formatCode="0.0">
                  <c:v>21.972301762888922</c:v>
                </c:pt>
                <c:pt idx="13" formatCode="0.0">
                  <c:v>22.173269928284746</c:v>
                </c:pt>
                <c:pt idx="14" formatCode="0.0">
                  <c:v>21.73772916388187</c:v>
                </c:pt>
                <c:pt idx="15" formatCode="0.0">
                  <c:v>21.852433646258721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62-4BE9-9ED7-4E7D3B602DF6}"/>
            </c:ext>
          </c:extLst>
        </c:ser>
        <c:ser>
          <c:idx val="5"/>
          <c:order val="1"/>
          <c:tx>
            <c:strRef>
              <c:f>'[231011 Gatillo educación superior - Estructurales IFP 3T23.xlsx]ITNM (IFP 3T23) PGU'!$A$50</c:f>
              <c:strCache>
                <c:ptCount val="1"/>
                <c:pt idx="0">
                  <c:v>Pacto Fiscal (impulso al crecimiento, cumplimiento tributario y mayores impuestos)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62-4BE9-9ED7-4E7D3B602D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'[231011 Gatillo educación superior - Estructurales IFP 3T23.xlsx]ITNM (IFP 3T23) PGU'!$B$1:$Q$1</c:f>
              <c:strCache>
                <c:ptCount val="1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2023p</c:v>
                </c:pt>
                <c:pt idx="11">
                  <c:v>2024p</c:v>
                </c:pt>
                <c:pt idx="12">
                  <c:v>2025p</c:v>
                </c:pt>
                <c:pt idx="13">
                  <c:v>2026p</c:v>
                </c:pt>
                <c:pt idx="14">
                  <c:v>2027p</c:v>
                </c:pt>
                <c:pt idx="15">
                  <c:v>2028p</c:v>
                </c:pt>
              </c:strCache>
            </c:strRef>
          </c:cat>
          <c:val>
            <c:numRef>
              <c:f>'[231011 Gatillo educación superior - Estructurales IFP 3T23.xlsx]ITNM (IFP 3T23) PGU'!$B$50:$Q$50</c:f>
              <c:numCache>
                <c:formatCode>General</c:formatCode>
                <c:ptCount val="16"/>
                <c:pt idx="6">
                  <c:v>0</c:v>
                </c:pt>
                <c:pt idx="11" formatCode="0.00">
                  <c:v>0.77616586173480806</c:v>
                </c:pt>
                <c:pt idx="12" formatCode="0.00">
                  <c:v>1.881543030211257</c:v>
                </c:pt>
                <c:pt idx="13" formatCode="0.00">
                  <c:v>2.6804597727035016</c:v>
                </c:pt>
                <c:pt idx="14" formatCode="0.00">
                  <c:v>3.182100776252081</c:v>
                </c:pt>
                <c:pt idx="15" formatCode="0.00">
                  <c:v>3.1041985791417348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62-4BE9-9ED7-4E7D3B602D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757980079"/>
        <c:axId val="757988399"/>
      </c:barChart>
      <c:lineChart>
        <c:grouping val="standard"/>
        <c:varyColors val="0"/>
        <c:ser>
          <c:idx val="1"/>
          <c:order val="2"/>
          <c:tx>
            <c:strRef>
              <c:f>'[231011 Gatillo educación superior - Estructurales IFP 3T23.xlsx]ITNM (IFP 3T23) PGU'!$A$34</c:f>
              <c:strCache>
                <c:ptCount val="1"/>
                <c:pt idx="0">
                  <c:v>Primer gatillo: Aumento $250.000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'[231011 Gatillo educación superior - Estructurales IFP 3T23.xlsx]ITNM (IFP 3T23) PGU'!$B$1:$Q$1</c:f>
              <c:strCache>
                <c:ptCount val="1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2023p</c:v>
                </c:pt>
                <c:pt idx="11">
                  <c:v>2024p</c:v>
                </c:pt>
                <c:pt idx="12">
                  <c:v>2025p</c:v>
                </c:pt>
                <c:pt idx="13">
                  <c:v>2026p</c:v>
                </c:pt>
                <c:pt idx="14">
                  <c:v>2027p</c:v>
                </c:pt>
                <c:pt idx="15">
                  <c:v>2028p</c:v>
                </c:pt>
              </c:strCache>
            </c:strRef>
          </c:cat>
          <c:val>
            <c:numRef>
              <c:f>'[231011 Gatillo educación superior - Estructurales IFP 3T23.xlsx]ITNM (IFP 3T23) PGU'!$B$34:$Q$34</c:f>
              <c:numCache>
                <c:formatCode>General</c:formatCode>
                <c:ptCount val="16"/>
                <c:pt idx="0" formatCode="0.0">
                  <c:v>22.2</c:v>
                </c:pt>
                <c:pt idx="1">
                  <c:v>22.2</c:v>
                </c:pt>
                <c:pt idx="2">
                  <c:v>22.2</c:v>
                </c:pt>
                <c:pt idx="3">
                  <c:v>22.2</c:v>
                </c:pt>
                <c:pt idx="4">
                  <c:v>22.2</c:v>
                </c:pt>
                <c:pt idx="5">
                  <c:v>22.2</c:v>
                </c:pt>
                <c:pt idx="6">
                  <c:v>22.2</c:v>
                </c:pt>
                <c:pt idx="7">
                  <c:v>22.2</c:v>
                </c:pt>
                <c:pt idx="8">
                  <c:v>22.2</c:v>
                </c:pt>
                <c:pt idx="9">
                  <c:v>22.2</c:v>
                </c:pt>
                <c:pt idx="10">
                  <c:v>22.2</c:v>
                </c:pt>
                <c:pt idx="11">
                  <c:v>22.2</c:v>
                </c:pt>
                <c:pt idx="12">
                  <c:v>22.2</c:v>
                </c:pt>
                <c:pt idx="13">
                  <c:v>22.2</c:v>
                </c:pt>
                <c:pt idx="14">
                  <c:v>22.2</c:v>
                </c:pt>
                <c:pt idx="15">
                  <c:v>22.2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362-4BE9-9ED7-4E7D3B602DF6}"/>
            </c:ext>
          </c:extLst>
        </c:ser>
        <c:ser>
          <c:idx val="3"/>
          <c:order val="3"/>
          <c:tx>
            <c:strRef>
              <c:f>'[231011 Gatillo educación superior - Estructurales IFP 3T23.xlsx]ITNM (IFP 3T23) PGU'!$A$35</c:f>
              <c:strCache>
                <c:ptCount val="1"/>
                <c:pt idx="0">
                  <c:v>Segundo gatillo: Aumento cobertura 100%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'[231011 Gatillo educación superior - Estructurales IFP 3T23.xlsx]ITNM (IFP 3T23) PGU'!$B$1:$Q$1</c:f>
              <c:strCache>
                <c:ptCount val="1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2023p</c:v>
                </c:pt>
                <c:pt idx="11">
                  <c:v>2024p</c:v>
                </c:pt>
                <c:pt idx="12">
                  <c:v>2025p</c:v>
                </c:pt>
                <c:pt idx="13">
                  <c:v>2026p</c:v>
                </c:pt>
                <c:pt idx="14">
                  <c:v>2027p</c:v>
                </c:pt>
                <c:pt idx="15">
                  <c:v>2028p</c:v>
                </c:pt>
              </c:strCache>
            </c:strRef>
          </c:cat>
          <c:val>
            <c:numRef>
              <c:f>'[231011 Gatillo educación superior - Estructurales IFP 3T23.xlsx]ITNM (IFP 3T23) PGU'!$B$35:$Q$35</c:f>
              <c:numCache>
                <c:formatCode>General</c:formatCode>
                <c:ptCount val="16"/>
                <c:pt idx="0" formatCode="0.0">
                  <c:v>23</c:v>
                </c:pt>
                <c:pt idx="1">
                  <c:v>23</c:v>
                </c:pt>
                <c:pt idx="2">
                  <c:v>23</c:v>
                </c:pt>
                <c:pt idx="3">
                  <c:v>23</c:v>
                </c:pt>
                <c:pt idx="4">
                  <c:v>23</c:v>
                </c:pt>
                <c:pt idx="5">
                  <c:v>23</c:v>
                </c:pt>
                <c:pt idx="6">
                  <c:v>23</c:v>
                </c:pt>
                <c:pt idx="7">
                  <c:v>23</c:v>
                </c:pt>
                <c:pt idx="8">
                  <c:v>23</c:v>
                </c:pt>
                <c:pt idx="9">
                  <c:v>23</c:v>
                </c:pt>
                <c:pt idx="10">
                  <c:v>23</c:v>
                </c:pt>
                <c:pt idx="11">
                  <c:v>23</c:v>
                </c:pt>
                <c:pt idx="12">
                  <c:v>23</c:v>
                </c:pt>
                <c:pt idx="13">
                  <c:v>23</c:v>
                </c:pt>
                <c:pt idx="14">
                  <c:v>23</c:v>
                </c:pt>
                <c:pt idx="15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362-4BE9-9ED7-4E7D3B602D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7980079"/>
        <c:axId val="757988399"/>
      </c:lineChart>
      <c:catAx>
        <c:axId val="757980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757988399"/>
        <c:crosses val="autoZero"/>
        <c:auto val="1"/>
        <c:lblAlgn val="ctr"/>
        <c:lblOffset val="100"/>
        <c:noMultiLvlLbl val="0"/>
      </c:catAx>
      <c:valAx>
        <c:axId val="757988399"/>
        <c:scaling>
          <c:orientation val="minMax"/>
          <c:max val="25"/>
          <c:min val="15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757980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3985681645527064E-2"/>
          <c:y val="0.77254140656814996"/>
          <c:w val="0.81202845639065169"/>
          <c:h val="0.205085790304590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'[cuadros IF sustitutivo.xlsx]Hoja1'!$D$3</c:f>
              <c:strCache>
                <c:ptCount val="1"/>
                <c:pt idx="0">
                  <c:v>Leyes especiales*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'[cuadros IF sustitutivo.xlsx]Hoja1'!$C$4:$C$29</c:f>
              <c:numCache>
                <c:formatCode>0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'[cuadros IF sustitutivo.xlsx]Hoja1'!$D$4:$D$29</c:f>
              <c:numCache>
                <c:formatCode>#,##0</c:formatCode>
                <c:ptCount val="26"/>
                <c:pt idx="0">
                  <c:v>105512.09455357795</c:v>
                </c:pt>
                <c:pt idx="1">
                  <c:v>147430.26122840593</c:v>
                </c:pt>
                <c:pt idx="2">
                  <c:v>189427.28573331828</c:v>
                </c:pt>
                <c:pt idx="3">
                  <c:v>206736.12787228345</c:v>
                </c:pt>
                <c:pt idx="4">
                  <c:v>199076.13890072424</c:v>
                </c:pt>
                <c:pt idx="5">
                  <c:v>190562.19818530354</c:v>
                </c:pt>
                <c:pt idx="6">
                  <c:v>181502.04972320155</c:v>
                </c:pt>
                <c:pt idx="7">
                  <c:v>172476.95976608049</c:v>
                </c:pt>
                <c:pt idx="8">
                  <c:v>163359.93714109689</c:v>
                </c:pt>
                <c:pt idx="9">
                  <c:v>153991.30918382053</c:v>
                </c:pt>
                <c:pt idx="10">
                  <c:v>144793.70648444182</c:v>
                </c:pt>
                <c:pt idx="11">
                  <c:v>135550.26544582486</c:v>
                </c:pt>
                <c:pt idx="12">
                  <c:v>126201.33882328248</c:v>
                </c:pt>
                <c:pt idx="13">
                  <c:v>117108.81647108565</c:v>
                </c:pt>
                <c:pt idx="14">
                  <c:v>108379.8195359055</c:v>
                </c:pt>
                <c:pt idx="15">
                  <c:v>100073.78083919504</c:v>
                </c:pt>
                <c:pt idx="16">
                  <c:v>91946.547444886528</c:v>
                </c:pt>
                <c:pt idx="17">
                  <c:v>84301.574527805322</c:v>
                </c:pt>
                <c:pt idx="18">
                  <c:v>77119.25514784694</c:v>
                </c:pt>
                <c:pt idx="19">
                  <c:v>70193.813269113132</c:v>
                </c:pt>
                <c:pt idx="20">
                  <c:v>63674.265195647138</c:v>
                </c:pt>
                <c:pt idx="21">
                  <c:v>57563.504399026177</c:v>
                </c:pt>
                <c:pt idx="22">
                  <c:v>51738.33147727749</c:v>
                </c:pt>
                <c:pt idx="23">
                  <c:v>46332.188833000429</c:v>
                </c:pt>
                <c:pt idx="24">
                  <c:v>41429.897881328419</c:v>
                </c:pt>
                <c:pt idx="25">
                  <c:v>36977.403463431983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7B-4DF5-9F44-60449549F5CF}"/>
            </c:ext>
          </c:extLst>
        </c:ser>
        <c:ser>
          <c:idx val="2"/>
          <c:order val="2"/>
          <c:tx>
            <c:strRef>
              <c:f>'[cuadros IF sustitutivo.xlsx]Hoja1'!$E$3</c:f>
              <c:strCache>
                <c:ptCount val="1"/>
                <c:pt idx="0">
                  <c:v>Aumento a $250 mil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'[cuadros IF sustitutivo.xlsx]Hoja1'!$C$4:$C$29</c:f>
              <c:numCache>
                <c:formatCode>0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'[cuadros IF sustitutivo.xlsx]Hoja1'!$E$4:$E$29</c:f>
              <c:numCache>
                <c:formatCode>#,##0</c:formatCode>
                <c:ptCount val="26"/>
                <c:pt idx="0">
                  <c:v>124591.20911529074</c:v>
                </c:pt>
                <c:pt idx="1">
                  <c:v>433689.15027015016</c:v>
                </c:pt>
                <c:pt idx="2">
                  <c:v>792673.12510504026</c:v>
                </c:pt>
                <c:pt idx="3">
                  <c:v>998301.7769282856</c:v>
                </c:pt>
                <c:pt idx="4">
                  <c:v>1056772.5041531955</c:v>
                </c:pt>
                <c:pt idx="5">
                  <c:v>1087913.5250083595</c:v>
                </c:pt>
                <c:pt idx="6">
                  <c:v>1117033.7326377956</c:v>
                </c:pt>
                <c:pt idx="7">
                  <c:v>1147239.1330143393</c:v>
                </c:pt>
                <c:pt idx="8">
                  <c:v>1176914.0729996446</c:v>
                </c:pt>
                <c:pt idx="9">
                  <c:v>1205994.2572127304</c:v>
                </c:pt>
                <c:pt idx="10">
                  <c:v>1230033.1433727094</c:v>
                </c:pt>
                <c:pt idx="11">
                  <c:v>1253767.1749363185</c:v>
                </c:pt>
                <c:pt idx="12">
                  <c:v>1275709.0268375832</c:v>
                </c:pt>
                <c:pt idx="13">
                  <c:v>1299509.9458577554</c:v>
                </c:pt>
                <c:pt idx="14">
                  <c:v>1323391.0272281715</c:v>
                </c:pt>
                <c:pt idx="15">
                  <c:v>1347439.2060740897</c:v>
                </c:pt>
                <c:pt idx="16">
                  <c:v>1370661.5596072564</c:v>
                </c:pt>
                <c:pt idx="17">
                  <c:v>1394979.2843662896</c:v>
                </c:pt>
                <c:pt idx="18">
                  <c:v>1418037.3404089385</c:v>
                </c:pt>
                <c:pt idx="19">
                  <c:v>1440583.9832407592</c:v>
                </c:pt>
                <c:pt idx="20">
                  <c:v>1461680.2118493915</c:v>
                </c:pt>
                <c:pt idx="21">
                  <c:v>1483927.3384533271</c:v>
                </c:pt>
                <c:pt idx="22">
                  <c:v>1505977.2824249582</c:v>
                </c:pt>
                <c:pt idx="23">
                  <c:v>1528797.4464796674</c:v>
                </c:pt>
                <c:pt idx="24">
                  <c:v>1551665.4878993402</c:v>
                </c:pt>
                <c:pt idx="25">
                  <c:v>1577025.2772321801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7B-4DF5-9F44-60449549F5CF}"/>
            </c:ext>
          </c:extLst>
        </c:ser>
        <c:ser>
          <c:idx val="3"/>
          <c:order val="3"/>
          <c:tx>
            <c:strRef>
              <c:f>'[cuadros IF sustitutivo.xlsx]Hoja1'!$F$3</c:f>
              <c:strCache>
                <c:ptCount val="1"/>
                <c:pt idx="0">
                  <c:v>Aumento PBSI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'[cuadros IF sustitutivo.xlsx]Hoja1'!$C$4:$C$29</c:f>
              <c:numCache>
                <c:formatCode>0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'[cuadros IF sustitutivo.xlsx]Hoja1'!$F$4:$F$29</c:f>
              <c:numCache>
                <c:formatCode>#,##0</c:formatCode>
                <c:ptCount val="26"/>
                <c:pt idx="0">
                  <c:v>53055.297599999998</c:v>
                </c:pt>
                <c:pt idx="1">
                  <c:v>105546.09864</c:v>
                </c:pt>
                <c:pt idx="2">
                  <c:v>104531.48063999999</c:v>
                </c:pt>
                <c:pt idx="3">
                  <c:v>103129.46304</c:v>
                </c:pt>
                <c:pt idx="4">
                  <c:v>101450.73144</c:v>
                </c:pt>
                <c:pt idx="5">
                  <c:v>100074.54048</c:v>
                </c:pt>
                <c:pt idx="6">
                  <c:v>99414.116399999999</c:v>
                </c:pt>
                <c:pt idx="7">
                  <c:v>98668.833360000004</c:v>
                </c:pt>
                <c:pt idx="8">
                  <c:v>98100.647280000005</c:v>
                </c:pt>
                <c:pt idx="9">
                  <c:v>97820.243759999998</c:v>
                </c:pt>
                <c:pt idx="10">
                  <c:v>97329.537599999996</c:v>
                </c:pt>
                <c:pt idx="11">
                  <c:v>96709.698239999998</c:v>
                </c:pt>
                <c:pt idx="12">
                  <c:v>96292.782479999994</c:v>
                </c:pt>
                <c:pt idx="13">
                  <c:v>95695.080239999996</c:v>
                </c:pt>
                <c:pt idx="14">
                  <c:v>95178.547439999995</c:v>
                </c:pt>
                <c:pt idx="15">
                  <c:v>94912.902000000002</c:v>
                </c:pt>
                <c:pt idx="16">
                  <c:v>95123.204639999996</c:v>
                </c:pt>
                <c:pt idx="17">
                  <c:v>94920.281040000002</c:v>
                </c:pt>
                <c:pt idx="18">
                  <c:v>94422.19584</c:v>
                </c:pt>
                <c:pt idx="19">
                  <c:v>94079.070479999995</c:v>
                </c:pt>
                <c:pt idx="20">
                  <c:v>94163.929440000007</c:v>
                </c:pt>
                <c:pt idx="21">
                  <c:v>94093.828559999994</c:v>
                </c:pt>
                <c:pt idx="22">
                  <c:v>94193.445600000006</c:v>
                </c:pt>
                <c:pt idx="23">
                  <c:v>94031.106719999996</c:v>
                </c:pt>
                <c:pt idx="24">
                  <c:v>93223.101840000003</c:v>
                </c:pt>
                <c:pt idx="25">
                  <c:v>93200.964720000004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7B-4DF5-9F44-60449549F5CF}"/>
            </c:ext>
          </c:extLst>
        </c:ser>
        <c:ser>
          <c:idx val="4"/>
          <c:order val="4"/>
          <c:tx>
            <c:strRef>
              <c:f>'[cuadros IF sustitutivo.xlsx]Hoja1'!$G$3</c:f>
              <c:strCache>
                <c:ptCount val="1"/>
                <c:pt idx="0">
                  <c:v>Aumento SDM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'[cuadros IF sustitutivo.xlsx]Hoja1'!$C$4:$C$29</c:f>
              <c:numCache>
                <c:formatCode>0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'[cuadros IF sustitutivo.xlsx]Hoja1'!$G$4:$G$29</c:f>
              <c:numCache>
                <c:formatCode>#,##0</c:formatCode>
                <c:ptCount val="26"/>
                <c:pt idx="0">
                  <c:v>3929.6678928978345</c:v>
                </c:pt>
                <c:pt idx="1">
                  <c:v>7764.3675805040366</c:v>
                </c:pt>
                <c:pt idx="2">
                  <c:v>7687.7821906417885</c:v>
                </c:pt>
                <c:pt idx="3">
                  <c:v>7614.1847161683436</c:v>
                </c:pt>
                <c:pt idx="4">
                  <c:v>7558.2418489766678</c:v>
                </c:pt>
                <c:pt idx="5">
                  <c:v>7568.090469042294</c:v>
                </c:pt>
                <c:pt idx="6">
                  <c:v>7461.6779692187483</c:v>
                </c:pt>
                <c:pt idx="7">
                  <c:v>7361.650610197983</c:v>
                </c:pt>
                <c:pt idx="8">
                  <c:v>7268.271378368423</c:v>
                </c:pt>
                <c:pt idx="9">
                  <c:v>7184.3865690139246</c:v>
                </c:pt>
                <c:pt idx="10">
                  <c:v>7112.0041991103717</c:v>
                </c:pt>
                <c:pt idx="11">
                  <c:v>7052.6564486833013</c:v>
                </c:pt>
                <c:pt idx="12">
                  <c:v>6995.1401668510553</c:v>
                </c:pt>
                <c:pt idx="13">
                  <c:v>6933.6358167921353</c:v>
                </c:pt>
                <c:pt idx="14">
                  <c:v>6860.8861027836065</c:v>
                </c:pt>
                <c:pt idx="15">
                  <c:v>6788.1395747136958</c:v>
                </c:pt>
                <c:pt idx="16">
                  <c:v>6718.0074116289543</c:v>
                </c:pt>
                <c:pt idx="17">
                  <c:v>6653.9463212706032</c:v>
                </c:pt>
                <c:pt idx="18">
                  <c:v>6593.8487853190527</c:v>
                </c:pt>
                <c:pt idx="19">
                  <c:v>6538.3993348158547</c:v>
                </c:pt>
                <c:pt idx="20">
                  <c:v>6485.2011308045912</c:v>
                </c:pt>
                <c:pt idx="21">
                  <c:v>6435.7134079879252</c:v>
                </c:pt>
                <c:pt idx="22">
                  <c:v>6391.8490230668831</c:v>
                </c:pt>
                <c:pt idx="23">
                  <c:v>6350.6237626056718</c:v>
                </c:pt>
                <c:pt idx="24">
                  <c:v>6313.7421273731816</c:v>
                </c:pt>
                <c:pt idx="25">
                  <c:v>6279.0540003731912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7B-4DF5-9F44-60449549F5CF}"/>
            </c:ext>
          </c:extLst>
        </c:ser>
        <c:ser>
          <c:idx val="5"/>
          <c:order val="5"/>
          <c:tx>
            <c:strRef>
              <c:f>'[cuadros IF sustitutivo.xlsx]Hoja1'!$H$3</c:f>
              <c:strCache>
                <c:ptCount val="1"/>
                <c:pt idx="0">
                  <c:v>Aumento cobertura al 100%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'[cuadros IF sustitutivo.xlsx]Hoja1'!$C$4:$C$29</c:f>
              <c:numCache>
                <c:formatCode>0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'[cuadros IF sustitutivo.xlsx]Hoja1'!$H$4:$H$29</c:f>
              <c:numCache>
                <c:formatCode>#,##0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315159.44438696362</c:v>
                </c:pt>
                <c:pt idx="7">
                  <c:v>671913.07698655175</c:v>
                </c:pt>
                <c:pt idx="8">
                  <c:v>714979.42004187044</c:v>
                </c:pt>
                <c:pt idx="9">
                  <c:v>759269.82270779123</c:v>
                </c:pt>
                <c:pt idx="10">
                  <c:v>805307.09271429246</c:v>
                </c:pt>
                <c:pt idx="11">
                  <c:v>853476.27958996512</c:v>
                </c:pt>
                <c:pt idx="12">
                  <c:v>903626.68639369623</c:v>
                </c:pt>
                <c:pt idx="13">
                  <c:v>949889.69836462906</c:v>
                </c:pt>
                <c:pt idx="14">
                  <c:v>998620.58306951076</c:v>
                </c:pt>
                <c:pt idx="15">
                  <c:v>1043649.8029197654</c:v>
                </c:pt>
                <c:pt idx="16">
                  <c:v>1088272.2079895621</c:v>
                </c:pt>
                <c:pt idx="17">
                  <c:v>1130352.6353455801</c:v>
                </c:pt>
                <c:pt idx="18">
                  <c:v>1171162.8255942303</c:v>
                </c:pt>
                <c:pt idx="19">
                  <c:v>1209139.2501076204</c:v>
                </c:pt>
                <c:pt idx="20">
                  <c:v>1251302.1453731391</c:v>
                </c:pt>
                <c:pt idx="21">
                  <c:v>1293424.5589684551</c:v>
                </c:pt>
                <c:pt idx="22">
                  <c:v>1333611.3103794032</c:v>
                </c:pt>
                <c:pt idx="23">
                  <c:v>1366712.9412714145</c:v>
                </c:pt>
                <c:pt idx="24">
                  <c:v>1396771.0830946548</c:v>
                </c:pt>
                <c:pt idx="25">
                  <c:v>1422861.3330420912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7B-4DF5-9F44-60449549F5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35121824"/>
        <c:axId val="171933137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'[cuadros IF sustitutivo.xlsx]Hoja1'!$C$3</c15:sqref>
                        </c15:formulaRef>
                      </c:ext>
                    </c:extLst>
                    <c:strCache>
                      <c:ptCount val="1"/>
                      <c:pt idx="0">
                        <c:v>Año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'[cuadros IF sustitutivo.xlsx]Hoja1'!$C$4:$C$29</c15:sqref>
                        </c15:formulaRef>
                      </c:ext>
                    </c:extLst>
                    <c:numCache>
                      <c:formatCode>0</c:formatCode>
                      <c:ptCount val="26"/>
                      <c:pt idx="0">
                        <c:v>2025</c:v>
                      </c:pt>
                      <c:pt idx="1">
                        <c:v>2026</c:v>
                      </c:pt>
                      <c:pt idx="2">
                        <c:v>2027</c:v>
                      </c:pt>
                      <c:pt idx="3">
                        <c:v>2028</c:v>
                      </c:pt>
                      <c:pt idx="4">
                        <c:v>2029</c:v>
                      </c:pt>
                      <c:pt idx="5">
                        <c:v>2030</c:v>
                      </c:pt>
                      <c:pt idx="6">
                        <c:v>2031</c:v>
                      </c:pt>
                      <c:pt idx="7">
                        <c:v>2032</c:v>
                      </c:pt>
                      <c:pt idx="8">
                        <c:v>2033</c:v>
                      </c:pt>
                      <c:pt idx="9">
                        <c:v>2034</c:v>
                      </c:pt>
                      <c:pt idx="10">
                        <c:v>2035</c:v>
                      </c:pt>
                      <c:pt idx="11">
                        <c:v>2036</c:v>
                      </c:pt>
                      <c:pt idx="12">
                        <c:v>2037</c:v>
                      </c:pt>
                      <c:pt idx="13">
                        <c:v>2038</c:v>
                      </c:pt>
                      <c:pt idx="14">
                        <c:v>2039</c:v>
                      </c:pt>
                      <c:pt idx="15">
                        <c:v>2040</c:v>
                      </c:pt>
                      <c:pt idx="16">
                        <c:v>2041</c:v>
                      </c:pt>
                      <c:pt idx="17">
                        <c:v>2042</c:v>
                      </c:pt>
                      <c:pt idx="18">
                        <c:v>2043</c:v>
                      </c:pt>
                      <c:pt idx="19">
                        <c:v>2044</c:v>
                      </c:pt>
                      <c:pt idx="20">
                        <c:v>2045</c:v>
                      </c:pt>
                      <c:pt idx="21">
                        <c:v>2046</c:v>
                      </c:pt>
                      <c:pt idx="22">
                        <c:v>2047</c:v>
                      </c:pt>
                      <c:pt idx="23">
                        <c:v>2048</c:v>
                      </c:pt>
                      <c:pt idx="24">
                        <c:v>2049</c:v>
                      </c:pt>
                      <c:pt idx="25">
                        <c:v>2050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'[cuadros IF sustitutivo.xlsx]Hoja1'!$C$4:$C$29</c15:sqref>
                        </c15:formulaRef>
                      </c:ext>
                    </c:extLst>
                    <c:numCache>
                      <c:formatCode>0</c:formatCode>
                      <c:ptCount val="26"/>
                      <c:pt idx="0">
                        <c:v>2025</c:v>
                      </c:pt>
                      <c:pt idx="1">
                        <c:v>2026</c:v>
                      </c:pt>
                      <c:pt idx="2">
                        <c:v>2027</c:v>
                      </c:pt>
                      <c:pt idx="3">
                        <c:v>2028</c:v>
                      </c:pt>
                      <c:pt idx="4">
                        <c:v>2029</c:v>
                      </c:pt>
                      <c:pt idx="5">
                        <c:v>2030</c:v>
                      </c:pt>
                      <c:pt idx="6">
                        <c:v>2031</c:v>
                      </c:pt>
                      <c:pt idx="7">
                        <c:v>2032</c:v>
                      </c:pt>
                      <c:pt idx="8">
                        <c:v>2033</c:v>
                      </c:pt>
                      <c:pt idx="9">
                        <c:v>2034</c:v>
                      </c:pt>
                      <c:pt idx="10">
                        <c:v>2035</c:v>
                      </c:pt>
                      <c:pt idx="11">
                        <c:v>2036</c:v>
                      </c:pt>
                      <c:pt idx="12">
                        <c:v>2037</c:v>
                      </c:pt>
                      <c:pt idx="13">
                        <c:v>2038</c:v>
                      </c:pt>
                      <c:pt idx="14">
                        <c:v>2039</c:v>
                      </c:pt>
                      <c:pt idx="15">
                        <c:v>2040</c:v>
                      </c:pt>
                      <c:pt idx="16">
                        <c:v>2041</c:v>
                      </c:pt>
                      <c:pt idx="17">
                        <c:v>2042</c:v>
                      </c:pt>
                      <c:pt idx="18">
                        <c:v>2043</c:v>
                      </c:pt>
                      <c:pt idx="19">
                        <c:v>2044</c:v>
                      </c:pt>
                      <c:pt idx="20">
                        <c:v>2045</c:v>
                      </c:pt>
                      <c:pt idx="21">
                        <c:v>2046</c:v>
                      </c:pt>
                      <c:pt idx="22">
                        <c:v>2047</c:v>
                      </c:pt>
                      <c:pt idx="23">
                        <c:v>2048</c:v>
                      </c:pt>
                      <c:pt idx="24">
                        <c:v>2049</c:v>
                      </c:pt>
                      <c:pt idx="25">
                        <c:v>2050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EB7B-4DF5-9F44-60449549F5CF}"/>
                  </c:ext>
                </c:extLst>
              </c15:ser>
            </c15:filteredBarSeries>
          </c:ext>
        </c:extLst>
      </c:barChart>
      <c:catAx>
        <c:axId val="123512182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s-CL"/>
          </a:p>
        </c:txPr>
        <c:crossAx val="1719331376"/>
        <c:crosses val="autoZero"/>
        <c:auto val="1"/>
        <c:lblAlgn val="ctr"/>
        <c:lblOffset val="100"/>
        <c:noMultiLvlLbl val="0"/>
      </c:catAx>
      <c:valAx>
        <c:axId val="1719331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s-CL"/>
          </a:p>
        </c:txPr>
        <c:crossAx val="1235121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>
          <a:solidFill>
            <a:srgbClr val="002060"/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es-C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119088771156823E-2"/>
          <c:y val="2.3352831359459085E-2"/>
          <c:w val="0.9200149037833224"/>
          <c:h val="0.83513365706755727"/>
        </c:manualLayout>
      </c:layout>
      <c:barChart>
        <c:barDir val="col"/>
        <c:grouping val="stacked"/>
        <c:varyColors val="0"/>
        <c:ser>
          <c:idx val="11"/>
          <c:order val="0"/>
          <c:tx>
            <c:strRef>
              <c:f>Saldo_N!$L$4</c:f>
              <c:strCache>
                <c:ptCount val="1"/>
                <c:pt idx="0">
                  <c:v>Garantía Stock</c:v>
                </c:pt>
              </c:strCache>
            </c:strRef>
          </c:tx>
          <c:spPr>
            <a:solidFill>
              <a:srgbClr val="640000"/>
            </a:solidFill>
          </c:spPr>
          <c:invertIfNegative val="0"/>
          <c:cat>
            <c:numRef>
              <c:f>Saldo_N!$C$8:$C$84</c:f>
              <c:numCache>
                <c:formatCode>General</c:formatCode>
                <c:ptCount val="77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  <c:pt idx="31">
                  <c:v>2055</c:v>
                </c:pt>
                <c:pt idx="32">
                  <c:v>2056</c:v>
                </c:pt>
                <c:pt idx="33">
                  <c:v>2057</c:v>
                </c:pt>
                <c:pt idx="34">
                  <c:v>2058</c:v>
                </c:pt>
                <c:pt idx="35">
                  <c:v>2059</c:v>
                </c:pt>
                <c:pt idx="36">
                  <c:v>2060</c:v>
                </c:pt>
                <c:pt idx="37">
                  <c:v>2061</c:v>
                </c:pt>
                <c:pt idx="38">
                  <c:v>2062</c:v>
                </c:pt>
                <c:pt idx="39">
                  <c:v>2063</c:v>
                </c:pt>
                <c:pt idx="40">
                  <c:v>2064</c:v>
                </c:pt>
                <c:pt idx="41">
                  <c:v>2065</c:v>
                </c:pt>
                <c:pt idx="42">
                  <c:v>2066</c:v>
                </c:pt>
                <c:pt idx="43">
                  <c:v>2067</c:v>
                </c:pt>
                <c:pt idx="44">
                  <c:v>2068</c:v>
                </c:pt>
                <c:pt idx="45">
                  <c:v>2069</c:v>
                </c:pt>
                <c:pt idx="46">
                  <c:v>2070</c:v>
                </c:pt>
                <c:pt idx="47">
                  <c:v>2071</c:v>
                </c:pt>
                <c:pt idx="48">
                  <c:v>2072</c:v>
                </c:pt>
                <c:pt idx="49">
                  <c:v>2073</c:v>
                </c:pt>
                <c:pt idx="50">
                  <c:v>2074</c:v>
                </c:pt>
                <c:pt idx="51">
                  <c:v>2075</c:v>
                </c:pt>
                <c:pt idx="52">
                  <c:v>2076</c:v>
                </c:pt>
                <c:pt idx="53">
                  <c:v>2077</c:v>
                </c:pt>
                <c:pt idx="54">
                  <c:v>2078</c:v>
                </c:pt>
                <c:pt idx="55">
                  <c:v>2079</c:v>
                </c:pt>
                <c:pt idx="56">
                  <c:v>2080</c:v>
                </c:pt>
                <c:pt idx="57">
                  <c:v>2081</c:v>
                </c:pt>
                <c:pt idx="58">
                  <c:v>2082</c:v>
                </c:pt>
                <c:pt idx="59">
                  <c:v>2083</c:v>
                </c:pt>
                <c:pt idx="60">
                  <c:v>2084</c:v>
                </c:pt>
                <c:pt idx="61">
                  <c:v>2085</c:v>
                </c:pt>
                <c:pt idx="62">
                  <c:v>2086</c:v>
                </c:pt>
                <c:pt idx="63">
                  <c:v>2087</c:v>
                </c:pt>
                <c:pt idx="64">
                  <c:v>2088</c:v>
                </c:pt>
                <c:pt idx="65">
                  <c:v>2089</c:v>
                </c:pt>
                <c:pt idx="66">
                  <c:v>2090</c:v>
                </c:pt>
                <c:pt idx="67">
                  <c:v>2091</c:v>
                </c:pt>
                <c:pt idx="68">
                  <c:v>2092</c:v>
                </c:pt>
                <c:pt idx="69">
                  <c:v>2093</c:v>
                </c:pt>
                <c:pt idx="70">
                  <c:v>2094</c:v>
                </c:pt>
                <c:pt idx="71">
                  <c:v>2095</c:v>
                </c:pt>
                <c:pt idx="72">
                  <c:v>2096</c:v>
                </c:pt>
                <c:pt idx="73">
                  <c:v>2097</c:v>
                </c:pt>
                <c:pt idx="74">
                  <c:v>2098</c:v>
                </c:pt>
                <c:pt idx="75">
                  <c:v>2099</c:v>
                </c:pt>
                <c:pt idx="76">
                  <c:v>2100</c:v>
                </c:pt>
              </c:numCache>
            </c:numRef>
          </c:cat>
          <c:val>
            <c:numRef>
              <c:f>Saldo_N!$L$8:$L$84</c:f>
              <c:numCache>
                <c:formatCode>_(* #,##0_);_(* \(#,##0\);_(* "-"_);_(@_)</c:formatCode>
                <c:ptCount val="77"/>
                <c:pt idx="0">
                  <c:v>888432.31043220032</c:v>
                </c:pt>
                <c:pt idx="1">
                  <c:v>953412.49386009737</c:v>
                </c:pt>
                <c:pt idx="2">
                  <c:v>1019584.574842288</c:v>
                </c:pt>
                <c:pt idx="3">
                  <c:v>1093699.534079842</c:v>
                </c:pt>
                <c:pt idx="4">
                  <c:v>1168973.9256168271</c:v>
                </c:pt>
                <c:pt idx="5">
                  <c:v>1244731.604575302</c:v>
                </c:pt>
                <c:pt idx="6">
                  <c:v>1323525.9262971689</c:v>
                </c:pt>
                <c:pt idx="7">
                  <c:v>1399510.6875321539</c:v>
                </c:pt>
                <c:pt idx="8">
                  <c:v>1472084.2268638059</c:v>
                </c:pt>
                <c:pt idx="9">
                  <c:v>1540032.764369807</c:v>
                </c:pt>
                <c:pt idx="10">
                  <c:v>1600210.6934723861</c:v>
                </c:pt>
                <c:pt idx="11">
                  <c:v>1655329.260189923</c:v>
                </c:pt>
                <c:pt idx="12">
                  <c:v>1706679.571266928</c:v>
                </c:pt>
                <c:pt idx="13">
                  <c:v>1753215.0648642711</c:v>
                </c:pt>
                <c:pt idx="14">
                  <c:v>1792195.230030203</c:v>
                </c:pt>
                <c:pt idx="15">
                  <c:v>1824263.42874844</c:v>
                </c:pt>
                <c:pt idx="16">
                  <c:v>1846790.8242621431</c:v>
                </c:pt>
                <c:pt idx="17">
                  <c:v>1859242.9719506151</c:v>
                </c:pt>
                <c:pt idx="18">
                  <c:v>1862772.6009748951</c:v>
                </c:pt>
                <c:pt idx="19">
                  <c:v>1859176.8682373839</c:v>
                </c:pt>
                <c:pt idx="20">
                  <c:v>1849960.137768575</c:v>
                </c:pt>
                <c:pt idx="21">
                  <c:v>1834441.135273834</c:v>
                </c:pt>
                <c:pt idx="22">
                  <c:v>1813644.102432179</c:v>
                </c:pt>
                <c:pt idx="23">
                  <c:v>1788639.309346074</c:v>
                </c:pt>
                <c:pt idx="24">
                  <c:v>1754383.9429094191</c:v>
                </c:pt>
                <c:pt idx="25">
                  <c:v>1717283.956084786</c:v>
                </c:pt>
                <c:pt idx="26">
                  <c:v>1673673.564978424</c:v>
                </c:pt>
                <c:pt idx="27">
                  <c:v>1629005.455201145</c:v>
                </c:pt>
                <c:pt idx="28">
                  <c:v>1577488.493864062</c:v>
                </c:pt>
                <c:pt idx="29">
                  <c:v>1522642.209257924</c:v>
                </c:pt>
                <c:pt idx="30">
                  <c:v>1465845.952347168</c:v>
                </c:pt>
                <c:pt idx="31">
                  <c:v>1405259.7823912289</c:v>
                </c:pt>
                <c:pt idx="32">
                  <c:v>1341541.559972435</c:v>
                </c:pt>
                <c:pt idx="33">
                  <c:v>1275717.889690045</c:v>
                </c:pt>
                <c:pt idx="34">
                  <c:v>1208535.045670063</c:v>
                </c:pt>
                <c:pt idx="35">
                  <c:v>1138161.970429895</c:v>
                </c:pt>
                <c:pt idx="36">
                  <c:v>1067493.742434727</c:v>
                </c:pt>
                <c:pt idx="37">
                  <c:v>997914.93645531021</c:v>
                </c:pt>
                <c:pt idx="38">
                  <c:v>928561.65147764073</c:v>
                </c:pt>
                <c:pt idx="39">
                  <c:v>860300.5245336846</c:v>
                </c:pt>
                <c:pt idx="40">
                  <c:v>794946.37520061829</c:v>
                </c:pt>
                <c:pt idx="41">
                  <c:v>731825.27788202104</c:v>
                </c:pt>
                <c:pt idx="42">
                  <c:v>671338.47263047926</c:v>
                </c:pt>
                <c:pt idx="43">
                  <c:v>611430.7508339982</c:v>
                </c:pt>
                <c:pt idx="44">
                  <c:v>555715.03023514547</c:v>
                </c:pt>
                <c:pt idx="45">
                  <c:v>503310.60874917771</c:v>
                </c:pt>
                <c:pt idx="46">
                  <c:v>452837.29010209412</c:v>
                </c:pt>
                <c:pt idx="47">
                  <c:v>406191.97507148259</c:v>
                </c:pt>
                <c:pt idx="48">
                  <c:v>362355.9023868941</c:v>
                </c:pt>
                <c:pt idx="49">
                  <c:v>321496.24583299371</c:v>
                </c:pt>
                <c:pt idx="50">
                  <c:v>284012.26205182017</c:v>
                </c:pt>
                <c:pt idx="51">
                  <c:v>248887.29440514269</c:v>
                </c:pt>
                <c:pt idx="52">
                  <c:v>217244.2195306911</c:v>
                </c:pt>
                <c:pt idx="53">
                  <c:v>188479.2523663021</c:v>
                </c:pt>
                <c:pt idx="54">
                  <c:v>162144.34389815389</c:v>
                </c:pt>
                <c:pt idx="55">
                  <c:v>138323.98136625011</c:v>
                </c:pt>
                <c:pt idx="56">
                  <c:v>117275.9888854907</c:v>
                </c:pt>
                <c:pt idx="57">
                  <c:v>98696.611617834293</c:v>
                </c:pt>
                <c:pt idx="58">
                  <c:v>82658.969687239587</c:v>
                </c:pt>
                <c:pt idx="59">
                  <c:v>68286.259368871237</c:v>
                </c:pt>
                <c:pt idx="60">
                  <c:v>55933.655213878526</c:v>
                </c:pt>
                <c:pt idx="61">
                  <c:v>45550.882856126387</c:v>
                </c:pt>
                <c:pt idx="62">
                  <c:v>36686.582689613373</c:v>
                </c:pt>
                <c:pt idx="63">
                  <c:v>29231.176560079271</c:v>
                </c:pt>
                <c:pt idx="64">
                  <c:v>23023.108073622469</c:v>
                </c:pt>
                <c:pt idx="65">
                  <c:v>18073.862498982831</c:v>
                </c:pt>
                <c:pt idx="66">
                  <c:v>13832.675732793619</c:v>
                </c:pt>
                <c:pt idx="67">
                  <c:v>10646.69256270233</c:v>
                </c:pt>
                <c:pt idx="68">
                  <c:v>7978.0434531296823</c:v>
                </c:pt>
                <c:pt idx="69">
                  <c:v>5930.8101911546546</c:v>
                </c:pt>
                <c:pt idx="70">
                  <c:v>4369.0010241545824</c:v>
                </c:pt>
                <c:pt idx="71">
                  <c:v>3175.1984983592579</c:v>
                </c:pt>
                <c:pt idx="72">
                  <c:v>2256.3984004547619</c:v>
                </c:pt>
                <c:pt idx="73">
                  <c:v>1526.259954408491</c:v>
                </c:pt>
                <c:pt idx="74">
                  <c:v>1025.038103626199</c:v>
                </c:pt>
                <c:pt idx="75">
                  <c:v>706.21602525556534</c:v>
                </c:pt>
                <c:pt idx="76">
                  <c:v>459.74803907832921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6C-4DC6-935B-17EDE6BF75F5}"/>
            </c:ext>
          </c:extLst>
        </c:ser>
        <c:ser>
          <c:idx val="3"/>
          <c:order val="1"/>
          <c:tx>
            <c:strRef>
              <c:f>Saldo_N!$K$4</c:f>
              <c:strCache>
                <c:ptCount val="1"/>
                <c:pt idx="0">
                  <c:v>Garantia Flujo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Saldo_N!$C$8:$C$84</c:f>
              <c:numCache>
                <c:formatCode>General</c:formatCode>
                <c:ptCount val="77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  <c:pt idx="31">
                  <c:v>2055</c:v>
                </c:pt>
                <c:pt idx="32">
                  <c:v>2056</c:v>
                </c:pt>
                <c:pt idx="33">
                  <c:v>2057</c:v>
                </c:pt>
                <c:pt idx="34">
                  <c:v>2058</c:v>
                </c:pt>
                <c:pt idx="35">
                  <c:v>2059</c:v>
                </c:pt>
                <c:pt idx="36">
                  <c:v>2060</c:v>
                </c:pt>
                <c:pt idx="37">
                  <c:v>2061</c:v>
                </c:pt>
                <c:pt idx="38">
                  <c:v>2062</c:v>
                </c:pt>
                <c:pt idx="39">
                  <c:v>2063</c:v>
                </c:pt>
                <c:pt idx="40">
                  <c:v>2064</c:v>
                </c:pt>
                <c:pt idx="41">
                  <c:v>2065</c:v>
                </c:pt>
                <c:pt idx="42">
                  <c:v>2066</c:v>
                </c:pt>
                <c:pt idx="43">
                  <c:v>2067</c:v>
                </c:pt>
                <c:pt idx="44">
                  <c:v>2068</c:v>
                </c:pt>
                <c:pt idx="45">
                  <c:v>2069</c:v>
                </c:pt>
                <c:pt idx="46">
                  <c:v>2070</c:v>
                </c:pt>
                <c:pt idx="47">
                  <c:v>2071</c:v>
                </c:pt>
                <c:pt idx="48">
                  <c:v>2072</c:v>
                </c:pt>
                <c:pt idx="49">
                  <c:v>2073</c:v>
                </c:pt>
                <c:pt idx="50">
                  <c:v>2074</c:v>
                </c:pt>
                <c:pt idx="51">
                  <c:v>2075</c:v>
                </c:pt>
                <c:pt idx="52">
                  <c:v>2076</c:v>
                </c:pt>
                <c:pt idx="53">
                  <c:v>2077</c:v>
                </c:pt>
                <c:pt idx="54">
                  <c:v>2078</c:v>
                </c:pt>
                <c:pt idx="55">
                  <c:v>2079</c:v>
                </c:pt>
                <c:pt idx="56">
                  <c:v>2080</c:v>
                </c:pt>
                <c:pt idx="57">
                  <c:v>2081</c:v>
                </c:pt>
                <c:pt idx="58">
                  <c:v>2082</c:v>
                </c:pt>
                <c:pt idx="59">
                  <c:v>2083</c:v>
                </c:pt>
                <c:pt idx="60">
                  <c:v>2084</c:v>
                </c:pt>
                <c:pt idx="61">
                  <c:v>2085</c:v>
                </c:pt>
                <c:pt idx="62">
                  <c:v>2086</c:v>
                </c:pt>
                <c:pt idx="63">
                  <c:v>2087</c:v>
                </c:pt>
                <c:pt idx="64">
                  <c:v>2088</c:v>
                </c:pt>
                <c:pt idx="65">
                  <c:v>2089</c:v>
                </c:pt>
                <c:pt idx="66">
                  <c:v>2090</c:v>
                </c:pt>
                <c:pt idx="67">
                  <c:v>2091</c:v>
                </c:pt>
                <c:pt idx="68">
                  <c:v>2092</c:v>
                </c:pt>
                <c:pt idx="69">
                  <c:v>2093</c:v>
                </c:pt>
                <c:pt idx="70">
                  <c:v>2094</c:v>
                </c:pt>
                <c:pt idx="71">
                  <c:v>2095</c:v>
                </c:pt>
                <c:pt idx="72">
                  <c:v>2096</c:v>
                </c:pt>
                <c:pt idx="73">
                  <c:v>2097</c:v>
                </c:pt>
                <c:pt idx="74">
                  <c:v>2098</c:v>
                </c:pt>
                <c:pt idx="75">
                  <c:v>2099</c:v>
                </c:pt>
                <c:pt idx="76">
                  <c:v>2100</c:v>
                </c:pt>
              </c:numCache>
            </c:numRef>
          </c:cat>
          <c:val>
            <c:numRef>
              <c:f>Saldo_N!$K$8:$K$84</c:f>
              <c:numCache>
                <c:formatCode>_(* #,##0_);_(* \(#,##0\);_(* "-"_);_(@_)</c:formatCode>
                <c:ptCount val="77"/>
                <c:pt idx="0">
                  <c:v>0</c:v>
                </c:pt>
                <c:pt idx="1">
                  <c:v>1188.5555573082729</c:v>
                </c:pt>
                <c:pt idx="2">
                  <c:v>3908.747297995752</c:v>
                </c:pt>
                <c:pt idx="3">
                  <c:v>8562.7120262842618</c:v>
                </c:pt>
                <c:pt idx="4">
                  <c:v>15428.01480901598</c:v>
                </c:pt>
                <c:pt idx="5">
                  <c:v>24812.385759210341</c:v>
                </c:pt>
                <c:pt idx="6">
                  <c:v>38061.132605199789</c:v>
                </c:pt>
                <c:pt idx="7">
                  <c:v>54691.97276245831</c:v>
                </c:pt>
                <c:pt idx="8">
                  <c:v>75322.976847548212</c:v>
                </c:pt>
                <c:pt idx="9">
                  <c:v>100413.6126097737</c:v>
                </c:pt>
                <c:pt idx="10">
                  <c:v>128993.1481012498</c:v>
                </c:pt>
                <c:pt idx="11">
                  <c:v>162263.0047485157</c:v>
                </c:pt>
                <c:pt idx="12">
                  <c:v>200626.42902972701</c:v>
                </c:pt>
                <c:pt idx="13">
                  <c:v>243950.2455601547</c:v>
                </c:pt>
                <c:pt idx="14">
                  <c:v>292539.73754506948</c:v>
                </c:pt>
                <c:pt idx="15">
                  <c:v>345811.06862860848</c:v>
                </c:pt>
                <c:pt idx="16">
                  <c:v>401839.42595858412</c:v>
                </c:pt>
                <c:pt idx="17">
                  <c:v>460687.31303630729</c:v>
                </c:pt>
                <c:pt idx="18">
                  <c:v>519842.54701514752</c:v>
                </c:pt>
                <c:pt idx="19">
                  <c:v>583035.8099210338</c:v>
                </c:pt>
                <c:pt idx="20">
                  <c:v>650445.6600364201</c:v>
                </c:pt>
                <c:pt idx="21">
                  <c:v>721598.37216692092</c:v>
                </c:pt>
                <c:pt idx="22">
                  <c:v>796185.00146765437</c:v>
                </c:pt>
                <c:pt idx="23">
                  <c:v>873610.39507668873</c:v>
                </c:pt>
                <c:pt idx="24">
                  <c:v>949376.32369677699</c:v>
                </c:pt>
                <c:pt idx="25">
                  <c:v>1026112.270380658</c:v>
                </c:pt>
                <c:pt idx="26">
                  <c:v>1102686.033964037</c:v>
                </c:pt>
                <c:pt idx="27">
                  <c:v>1182484.3986813191</c:v>
                </c:pt>
                <c:pt idx="28">
                  <c:v>1261506.408020895</c:v>
                </c:pt>
                <c:pt idx="29">
                  <c:v>1342057.182538507</c:v>
                </c:pt>
                <c:pt idx="30">
                  <c:v>1420446.00897111</c:v>
                </c:pt>
                <c:pt idx="31">
                  <c:v>1496730.3777589209</c:v>
                </c:pt>
                <c:pt idx="32">
                  <c:v>1567284.1600575659</c:v>
                </c:pt>
                <c:pt idx="33">
                  <c:v>1630090.8456009249</c:v>
                </c:pt>
                <c:pt idx="34">
                  <c:v>1686225.403587434</c:v>
                </c:pt>
                <c:pt idx="35">
                  <c:v>1732583.469240308</c:v>
                </c:pt>
                <c:pt idx="36">
                  <c:v>1770148.308833428</c:v>
                </c:pt>
                <c:pt idx="37">
                  <c:v>1797326.0308198321</c:v>
                </c:pt>
                <c:pt idx="38">
                  <c:v>1814385.2692825911</c:v>
                </c:pt>
                <c:pt idx="39">
                  <c:v>1820682.356314244</c:v>
                </c:pt>
                <c:pt idx="40">
                  <c:v>1817601.940628269</c:v>
                </c:pt>
                <c:pt idx="41">
                  <c:v>1803730.2355013499</c:v>
                </c:pt>
                <c:pt idx="42">
                  <c:v>1782456.359901746</c:v>
                </c:pt>
                <c:pt idx="43">
                  <c:v>1753653.960872506</c:v>
                </c:pt>
                <c:pt idx="44">
                  <c:v>1718787.0550190129</c:v>
                </c:pt>
                <c:pt idx="45">
                  <c:v>1679022.0382067319</c:v>
                </c:pt>
                <c:pt idx="46">
                  <c:v>1633863.2161690651</c:v>
                </c:pt>
                <c:pt idx="47">
                  <c:v>1585530.9859986959</c:v>
                </c:pt>
                <c:pt idx="48">
                  <c:v>1533489.5025530839</c:v>
                </c:pt>
                <c:pt idx="49">
                  <c:v>1478202.7170202271</c:v>
                </c:pt>
                <c:pt idx="50">
                  <c:v>1419784.526201342</c:v>
                </c:pt>
                <c:pt idx="51">
                  <c:v>1360330.749288223</c:v>
                </c:pt>
                <c:pt idx="52">
                  <c:v>1300201.3373073919</c:v>
                </c:pt>
                <c:pt idx="53">
                  <c:v>1237740.8178951519</c:v>
                </c:pt>
                <c:pt idx="54">
                  <c:v>1175013.848782371</c:v>
                </c:pt>
                <c:pt idx="55">
                  <c:v>1110015.1237707119</c:v>
                </c:pt>
                <c:pt idx="56">
                  <c:v>1045810.579514489</c:v>
                </c:pt>
                <c:pt idx="57">
                  <c:v>982235.6043085421</c:v>
                </c:pt>
                <c:pt idx="58">
                  <c:v>920107.21705061605</c:v>
                </c:pt>
                <c:pt idx="59">
                  <c:v>857322.50893227733</c:v>
                </c:pt>
                <c:pt idx="60">
                  <c:v>797241.65644853492</c:v>
                </c:pt>
                <c:pt idx="61">
                  <c:v>738283.0189532208</c:v>
                </c:pt>
                <c:pt idx="62">
                  <c:v>682416.38140589546</c:v>
                </c:pt>
                <c:pt idx="63">
                  <c:v>627509.42032290762</c:v>
                </c:pt>
                <c:pt idx="64">
                  <c:v>577437.12527696101</c:v>
                </c:pt>
                <c:pt idx="65">
                  <c:v>529736.15217999602</c:v>
                </c:pt>
                <c:pt idx="66">
                  <c:v>484679.6890771148</c:v>
                </c:pt>
                <c:pt idx="67">
                  <c:v>442886.32347524608</c:v>
                </c:pt>
                <c:pt idx="68">
                  <c:v>404947.69513865362</c:v>
                </c:pt>
                <c:pt idx="69">
                  <c:v>369314.06256676518</c:v>
                </c:pt>
                <c:pt idx="70">
                  <c:v>337436.78029066243</c:v>
                </c:pt>
                <c:pt idx="71">
                  <c:v>308437.12802409672</c:v>
                </c:pt>
                <c:pt idx="72">
                  <c:v>283378.01023398101</c:v>
                </c:pt>
                <c:pt idx="73">
                  <c:v>260164.6845695326</c:v>
                </c:pt>
                <c:pt idx="74">
                  <c:v>239290.72341367329</c:v>
                </c:pt>
                <c:pt idx="75">
                  <c:v>221220.71254097941</c:v>
                </c:pt>
                <c:pt idx="76">
                  <c:v>205007.54142184911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6C-4DC6-935B-17EDE6BF75F5}"/>
            </c:ext>
          </c:extLst>
        </c:ser>
        <c:ser>
          <c:idx val="4"/>
          <c:order val="2"/>
          <c:tx>
            <c:strRef>
              <c:f>Saldo_N!$F$4</c:f>
              <c:strCache>
                <c:ptCount val="1"/>
                <c:pt idx="0">
                  <c:v>Tabla</c:v>
                </c:pt>
              </c:strCache>
            </c:strRef>
          </c:tx>
          <c:spPr>
            <a:solidFill>
              <a:srgbClr val="93CDDD"/>
            </a:solidFill>
            <a:ln>
              <a:noFill/>
            </a:ln>
            <a:effectLst/>
          </c:spPr>
          <c:invertIfNegative val="0"/>
          <c:cat>
            <c:numRef>
              <c:f>Saldo_N!$C$8:$C$84</c:f>
              <c:numCache>
                <c:formatCode>General</c:formatCode>
                <c:ptCount val="77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  <c:pt idx="31">
                  <c:v>2055</c:v>
                </c:pt>
                <c:pt idx="32">
                  <c:v>2056</c:v>
                </c:pt>
                <c:pt idx="33">
                  <c:v>2057</c:v>
                </c:pt>
                <c:pt idx="34">
                  <c:v>2058</c:v>
                </c:pt>
                <c:pt idx="35">
                  <c:v>2059</c:v>
                </c:pt>
                <c:pt idx="36">
                  <c:v>2060</c:v>
                </c:pt>
                <c:pt idx="37">
                  <c:v>2061</c:v>
                </c:pt>
                <c:pt idx="38">
                  <c:v>2062</c:v>
                </c:pt>
                <c:pt idx="39">
                  <c:v>2063</c:v>
                </c:pt>
                <c:pt idx="40">
                  <c:v>2064</c:v>
                </c:pt>
                <c:pt idx="41">
                  <c:v>2065</c:v>
                </c:pt>
                <c:pt idx="42">
                  <c:v>2066</c:v>
                </c:pt>
                <c:pt idx="43">
                  <c:v>2067</c:v>
                </c:pt>
                <c:pt idx="44">
                  <c:v>2068</c:v>
                </c:pt>
                <c:pt idx="45">
                  <c:v>2069</c:v>
                </c:pt>
                <c:pt idx="46">
                  <c:v>2070</c:v>
                </c:pt>
                <c:pt idx="47">
                  <c:v>2071</c:v>
                </c:pt>
                <c:pt idx="48">
                  <c:v>2072</c:v>
                </c:pt>
                <c:pt idx="49">
                  <c:v>2073</c:v>
                </c:pt>
                <c:pt idx="50">
                  <c:v>2074</c:v>
                </c:pt>
                <c:pt idx="51">
                  <c:v>2075</c:v>
                </c:pt>
                <c:pt idx="52">
                  <c:v>2076</c:v>
                </c:pt>
                <c:pt idx="53">
                  <c:v>2077</c:v>
                </c:pt>
                <c:pt idx="54">
                  <c:v>2078</c:v>
                </c:pt>
                <c:pt idx="55">
                  <c:v>2079</c:v>
                </c:pt>
                <c:pt idx="56">
                  <c:v>2080</c:v>
                </c:pt>
                <c:pt idx="57">
                  <c:v>2081</c:v>
                </c:pt>
                <c:pt idx="58">
                  <c:v>2082</c:v>
                </c:pt>
                <c:pt idx="59">
                  <c:v>2083</c:v>
                </c:pt>
                <c:pt idx="60">
                  <c:v>2084</c:v>
                </c:pt>
                <c:pt idx="61">
                  <c:v>2085</c:v>
                </c:pt>
                <c:pt idx="62">
                  <c:v>2086</c:v>
                </c:pt>
                <c:pt idx="63">
                  <c:v>2087</c:v>
                </c:pt>
                <c:pt idx="64">
                  <c:v>2088</c:v>
                </c:pt>
                <c:pt idx="65">
                  <c:v>2089</c:v>
                </c:pt>
                <c:pt idx="66">
                  <c:v>2090</c:v>
                </c:pt>
                <c:pt idx="67">
                  <c:v>2091</c:v>
                </c:pt>
                <c:pt idx="68">
                  <c:v>2092</c:v>
                </c:pt>
                <c:pt idx="69">
                  <c:v>2093</c:v>
                </c:pt>
                <c:pt idx="70">
                  <c:v>2094</c:v>
                </c:pt>
                <c:pt idx="71">
                  <c:v>2095</c:v>
                </c:pt>
                <c:pt idx="72">
                  <c:v>2096</c:v>
                </c:pt>
                <c:pt idx="73">
                  <c:v>2097</c:v>
                </c:pt>
                <c:pt idx="74">
                  <c:v>2098</c:v>
                </c:pt>
                <c:pt idx="75">
                  <c:v>2099</c:v>
                </c:pt>
                <c:pt idx="76">
                  <c:v>2100</c:v>
                </c:pt>
              </c:numCache>
            </c:numRef>
          </c:cat>
          <c:val>
            <c:numRef>
              <c:f>Saldo_N!$F$8:$F$84</c:f>
              <c:numCache>
                <c:formatCode>_(* #,##0_);_(* \(#,##0\);_(* "-"_);_(@_)</c:formatCode>
                <c:ptCount val="77"/>
                <c:pt idx="0">
                  <c:v>100230.8280906268</c:v>
                </c:pt>
                <c:pt idx="1">
                  <c:v>100393.0100094229</c:v>
                </c:pt>
                <c:pt idx="2">
                  <c:v>101490.6185527261</c:v>
                </c:pt>
                <c:pt idx="3">
                  <c:v>102163.786286134</c:v>
                </c:pt>
                <c:pt idx="4">
                  <c:v>102611.1392191929</c:v>
                </c:pt>
                <c:pt idx="5">
                  <c:v>102915.1450363872</c:v>
                </c:pt>
                <c:pt idx="6">
                  <c:v>103657.3866887731</c:v>
                </c:pt>
                <c:pt idx="7">
                  <c:v>104612.5810504526</c:v>
                </c:pt>
                <c:pt idx="8">
                  <c:v>105572.926361975</c:v>
                </c:pt>
                <c:pt idx="9">
                  <c:v>106642.2569612615</c:v>
                </c:pt>
                <c:pt idx="10">
                  <c:v>107818.3330264949</c:v>
                </c:pt>
                <c:pt idx="11">
                  <c:v>109266.73173080089</c:v>
                </c:pt>
                <c:pt idx="12">
                  <c:v>110863.4346434958</c:v>
                </c:pt>
                <c:pt idx="13">
                  <c:v>112878.5384900741</c:v>
                </c:pt>
                <c:pt idx="14">
                  <c:v>115093.0161262848</c:v>
                </c:pt>
                <c:pt idx="15">
                  <c:v>117214.5613982478</c:v>
                </c:pt>
                <c:pt idx="16">
                  <c:v>119504.1322118434</c:v>
                </c:pt>
                <c:pt idx="17">
                  <c:v>121879.6923631931</c:v>
                </c:pt>
                <c:pt idx="18">
                  <c:v>124341.47996523989</c:v>
                </c:pt>
                <c:pt idx="19">
                  <c:v>126614.713416253</c:v>
                </c:pt>
                <c:pt idx="20">
                  <c:v>129177.5267861657</c:v>
                </c:pt>
                <c:pt idx="21">
                  <c:v>131760.53198465961</c:v>
                </c:pt>
                <c:pt idx="22">
                  <c:v>134949.38537296519</c:v>
                </c:pt>
                <c:pt idx="23">
                  <c:v>138211.5898442516</c:v>
                </c:pt>
                <c:pt idx="24">
                  <c:v>141798.7407498234</c:v>
                </c:pt>
                <c:pt idx="25">
                  <c:v>145638.70357825031</c:v>
                </c:pt>
                <c:pt idx="26">
                  <c:v>149839.68578183229</c:v>
                </c:pt>
                <c:pt idx="27">
                  <c:v>154492.59263662039</c:v>
                </c:pt>
                <c:pt idx="28">
                  <c:v>159054.97440715379</c:v>
                </c:pt>
                <c:pt idx="29">
                  <c:v>164320.11037015301</c:v>
                </c:pt>
                <c:pt idx="30">
                  <c:v>170642.6335772918</c:v>
                </c:pt>
                <c:pt idx="31">
                  <c:v>177240.40889664381</c:v>
                </c:pt>
                <c:pt idx="32">
                  <c:v>184040.90813739979</c:v>
                </c:pt>
                <c:pt idx="33">
                  <c:v>190872.8250150292</c:v>
                </c:pt>
                <c:pt idx="34">
                  <c:v>198098.76936116759</c:v>
                </c:pt>
                <c:pt idx="35">
                  <c:v>205488.75220356041</c:v>
                </c:pt>
                <c:pt idx="36">
                  <c:v>212435.92422735671</c:v>
                </c:pt>
                <c:pt idx="37">
                  <c:v>219588.89872439031</c:v>
                </c:pt>
                <c:pt idx="38">
                  <c:v>226298.33623403669</c:v>
                </c:pt>
                <c:pt idx="39">
                  <c:v>232558.63572975449</c:v>
                </c:pt>
                <c:pt idx="40">
                  <c:v>238419.06852467821</c:v>
                </c:pt>
                <c:pt idx="41">
                  <c:v>244201.06975638561</c:v>
                </c:pt>
                <c:pt idx="42">
                  <c:v>249743.3130080183</c:v>
                </c:pt>
                <c:pt idx="43">
                  <c:v>254319.56458575651</c:v>
                </c:pt>
                <c:pt idx="44">
                  <c:v>258301.64923319221</c:v>
                </c:pt>
                <c:pt idx="45">
                  <c:v>261380.49276406801</c:v>
                </c:pt>
                <c:pt idx="46">
                  <c:v>264308.52613103349</c:v>
                </c:pt>
                <c:pt idx="47">
                  <c:v>267294.91175499739</c:v>
                </c:pt>
                <c:pt idx="48">
                  <c:v>270108.81650399312</c:v>
                </c:pt>
                <c:pt idx="49">
                  <c:v>272430.32283171231</c:v>
                </c:pt>
                <c:pt idx="50">
                  <c:v>274798.39156352502</c:v>
                </c:pt>
                <c:pt idx="51">
                  <c:v>276886.68753999291</c:v>
                </c:pt>
                <c:pt idx="52">
                  <c:v>278911.47209782113</c:v>
                </c:pt>
                <c:pt idx="53">
                  <c:v>280530.48129621142</c:v>
                </c:pt>
                <c:pt idx="54">
                  <c:v>281714.81423483172</c:v>
                </c:pt>
                <c:pt idx="55">
                  <c:v>282549.24677972641</c:v>
                </c:pt>
                <c:pt idx="56">
                  <c:v>283928.08634652331</c:v>
                </c:pt>
                <c:pt idx="57">
                  <c:v>284590.8726789364</c:v>
                </c:pt>
                <c:pt idx="58">
                  <c:v>285355.08296910458</c:v>
                </c:pt>
                <c:pt idx="59">
                  <c:v>285278.6901722803</c:v>
                </c:pt>
                <c:pt idx="60">
                  <c:v>285036.26295519678</c:v>
                </c:pt>
                <c:pt idx="61">
                  <c:v>284445.5154095905</c:v>
                </c:pt>
                <c:pt idx="62">
                  <c:v>283830.66419478058</c:v>
                </c:pt>
                <c:pt idx="63">
                  <c:v>282818.17584140791</c:v>
                </c:pt>
                <c:pt idx="64">
                  <c:v>282336.09269173932</c:v>
                </c:pt>
                <c:pt idx="65">
                  <c:v>280811.68023651518</c:v>
                </c:pt>
                <c:pt idx="66">
                  <c:v>279328.9305382375</c:v>
                </c:pt>
                <c:pt idx="67">
                  <c:v>278609.50029452558</c:v>
                </c:pt>
                <c:pt idx="68">
                  <c:v>277127.32251868752</c:v>
                </c:pt>
                <c:pt idx="69">
                  <c:v>275525.46931638278</c:v>
                </c:pt>
                <c:pt idx="70">
                  <c:v>273885.04159363772</c:v>
                </c:pt>
                <c:pt idx="71">
                  <c:v>272456.53585077281</c:v>
                </c:pt>
                <c:pt idx="72">
                  <c:v>271124.80825704313</c:v>
                </c:pt>
                <c:pt idx="73">
                  <c:v>269443.3400321044</c:v>
                </c:pt>
                <c:pt idx="74">
                  <c:v>267552.26475032518</c:v>
                </c:pt>
                <c:pt idx="75">
                  <c:v>266123.30728344031</c:v>
                </c:pt>
                <c:pt idx="76">
                  <c:v>264211.09099153418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6C-4DC6-935B-17EDE6BF75F5}"/>
            </c:ext>
          </c:extLst>
        </c:ser>
        <c:ser>
          <c:idx val="6"/>
          <c:order val="3"/>
          <c:tx>
            <c:strRef>
              <c:f>Saldo_N!$D$4</c:f>
              <c:strCache>
                <c:ptCount val="1"/>
                <c:pt idx="0">
                  <c:v>Cuidado</c:v>
                </c:pt>
              </c:strCache>
            </c:strRef>
          </c:tx>
          <c:spPr>
            <a:solidFill>
              <a:srgbClr val="7030A0"/>
            </a:solidFill>
            <a:effectLst/>
          </c:spPr>
          <c:invertIfNegative val="0"/>
          <c:cat>
            <c:numRef>
              <c:f>Saldo_N!$C$8:$C$84</c:f>
              <c:numCache>
                <c:formatCode>General</c:formatCode>
                <c:ptCount val="77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  <c:pt idx="31">
                  <c:v>2055</c:v>
                </c:pt>
                <c:pt idx="32">
                  <c:v>2056</c:v>
                </c:pt>
                <c:pt idx="33">
                  <c:v>2057</c:v>
                </c:pt>
                <c:pt idx="34">
                  <c:v>2058</c:v>
                </c:pt>
                <c:pt idx="35">
                  <c:v>2059</c:v>
                </c:pt>
                <c:pt idx="36">
                  <c:v>2060</c:v>
                </c:pt>
                <c:pt idx="37">
                  <c:v>2061</c:v>
                </c:pt>
                <c:pt idx="38">
                  <c:v>2062</c:v>
                </c:pt>
                <c:pt idx="39">
                  <c:v>2063</c:v>
                </c:pt>
                <c:pt idx="40">
                  <c:v>2064</c:v>
                </c:pt>
                <c:pt idx="41">
                  <c:v>2065</c:v>
                </c:pt>
                <c:pt idx="42">
                  <c:v>2066</c:v>
                </c:pt>
                <c:pt idx="43">
                  <c:v>2067</c:v>
                </c:pt>
                <c:pt idx="44">
                  <c:v>2068</c:v>
                </c:pt>
                <c:pt idx="45">
                  <c:v>2069</c:v>
                </c:pt>
                <c:pt idx="46">
                  <c:v>2070</c:v>
                </c:pt>
                <c:pt idx="47">
                  <c:v>2071</c:v>
                </c:pt>
                <c:pt idx="48">
                  <c:v>2072</c:v>
                </c:pt>
                <c:pt idx="49">
                  <c:v>2073</c:v>
                </c:pt>
                <c:pt idx="50">
                  <c:v>2074</c:v>
                </c:pt>
                <c:pt idx="51">
                  <c:v>2075</c:v>
                </c:pt>
                <c:pt idx="52">
                  <c:v>2076</c:v>
                </c:pt>
                <c:pt idx="53">
                  <c:v>2077</c:v>
                </c:pt>
                <c:pt idx="54">
                  <c:v>2078</c:v>
                </c:pt>
                <c:pt idx="55">
                  <c:v>2079</c:v>
                </c:pt>
                <c:pt idx="56">
                  <c:v>2080</c:v>
                </c:pt>
                <c:pt idx="57">
                  <c:v>2081</c:v>
                </c:pt>
                <c:pt idx="58">
                  <c:v>2082</c:v>
                </c:pt>
                <c:pt idx="59">
                  <c:v>2083</c:v>
                </c:pt>
                <c:pt idx="60">
                  <c:v>2084</c:v>
                </c:pt>
                <c:pt idx="61">
                  <c:v>2085</c:v>
                </c:pt>
                <c:pt idx="62">
                  <c:v>2086</c:v>
                </c:pt>
                <c:pt idx="63">
                  <c:v>2087</c:v>
                </c:pt>
                <c:pt idx="64">
                  <c:v>2088</c:v>
                </c:pt>
                <c:pt idx="65">
                  <c:v>2089</c:v>
                </c:pt>
                <c:pt idx="66">
                  <c:v>2090</c:v>
                </c:pt>
                <c:pt idx="67">
                  <c:v>2091</c:v>
                </c:pt>
                <c:pt idx="68">
                  <c:v>2092</c:v>
                </c:pt>
                <c:pt idx="69">
                  <c:v>2093</c:v>
                </c:pt>
                <c:pt idx="70">
                  <c:v>2094</c:v>
                </c:pt>
                <c:pt idx="71">
                  <c:v>2095</c:v>
                </c:pt>
                <c:pt idx="72">
                  <c:v>2096</c:v>
                </c:pt>
                <c:pt idx="73">
                  <c:v>2097</c:v>
                </c:pt>
                <c:pt idx="74">
                  <c:v>2098</c:v>
                </c:pt>
                <c:pt idx="75">
                  <c:v>2099</c:v>
                </c:pt>
                <c:pt idx="76">
                  <c:v>2100</c:v>
                </c:pt>
              </c:numCache>
            </c:numRef>
          </c:cat>
          <c:val>
            <c:numRef>
              <c:f>Saldo_N!$D$8:$D$84</c:f>
              <c:numCache>
                <c:formatCode>_(* #,##0_);_(* \(#,##0\);_(* "-"_);_(@_)</c:formatCode>
                <c:ptCount val="77"/>
                <c:pt idx="0">
                  <c:v>0</c:v>
                </c:pt>
                <c:pt idx="1">
                  <c:v>24.143870258633449</c:v>
                </c:pt>
                <c:pt idx="2">
                  <c:v>89.991217829064112</c:v>
                </c:pt>
                <c:pt idx="3">
                  <c:v>204.99651185746049</c:v>
                </c:pt>
                <c:pt idx="4">
                  <c:v>344.24116375468299</c:v>
                </c:pt>
                <c:pt idx="5">
                  <c:v>558.12277362573604</c:v>
                </c:pt>
                <c:pt idx="6">
                  <c:v>869.18585782924072</c:v>
                </c:pt>
                <c:pt idx="7">
                  <c:v>1257.1176765952539</c:v>
                </c:pt>
                <c:pt idx="8">
                  <c:v>1692.958936855895</c:v>
                </c:pt>
                <c:pt idx="9">
                  <c:v>2186.716673077874</c:v>
                </c:pt>
                <c:pt idx="10">
                  <c:v>2774.01015858851</c:v>
                </c:pt>
                <c:pt idx="11">
                  <c:v>3499.8713946255129</c:v>
                </c:pt>
                <c:pt idx="12">
                  <c:v>4329.5757750061712</c:v>
                </c:pt>
                <c:pt idx="13">
                  <c:v>5267.2553758448203</c:v>
                </c:pt>
                <c:pt idx="14">
                  <c:v>6275.6705701320516</c:v>
                </c:pt>
                <c:pt idx="15">
                  <c:v>7470.0408538036199</c:v>
                </c:pt>
                <c:pt idx="16">
                  <c:v>8745.2446442090531</c:v>
                </c:pt>
                <c:pt idx="17">
                  <c:v>10078.459500477191</c:v>
                </c:pt>
                <c:pt idx="18">
                  <c:v>11432.946567760961</c:v>
                </c:pt>
                <c:pt idx="19">
                  <c:v>13009.586683002601</c:v>
                </c:pt>
                <c:pt idx="20">
                  <c:v>14713.291134481809</c:v>
                </c:pt>
                <c:pt idx="21">
                  <c:v>16659.18049166719</c:v>
                </c:pt>
                <c:pt idx="22">
                  <c:v>18640.00789166633</c:v>
                </c:pt>
                <c:pt idx="23">
                  <c:v>20798.385086929498</c:v>
                </c:pt>
                <c:pt idx="24">
                  <c:v>23079.587498186811</c:v>
                </c:pt>
                <c:pt idx="25">
                  <c:v>25497.468797089721</c:v>
                </c:pt>
                <c:pt idx="26">
                  <c:v>28049.241362677501</c:v>
                </c:pt>
                <c:pt idx="27">
                  <c:v>30847.496295593639</c:v>
                </c:pt>
                <c:pt idx="28">
                  <c:v>33885.047740296002</c:v>
                </c:pt>
                <c:pt idx="29">
                  <c:v>37151.922938265183</c:v>
                </c:pt>
                <c:pt idx="30">
                  <c:v>40544.786222700241</c:v>
                </c:pt>
                <c:pt idx="31">
                  <c:v>44160.987613303187</c:v>
                </c:pt>
                <c:pt idx="32">
                  <c:v>47976.289480628402</c:v>
                </c:pt>
                <c:pt idx="33">
                  <c:v>51967.453957785248</c:v>
                </c:pt>
                <c:pt idx="34">
                  <c:v>55994.535099241461</c:v>
                </c:pt>
                <c:pt idx="35">
                  <c:v>60062.550384702437</c:v>
                </c:pt>
                <c:pt idx="36">
                  <c:v>64040.276936648726</c:v>
                </c:pt>
                <c:pt idx="37">
                  <c:v>68089.707797747978</c:v>
                </c:pt>
                <c:pt idx="38">
                  <c:v>72116.760102311528</c:v>
                </c:pt>
                <c:pt idx="39">
                  <c:v>76160.537867385472</c:v>
                </c:pt>
                <c:pt idx="40">
                  <c:v>80052.739745818559</c:v>
                </c:pt>
                <c:pt idx="41">
                  <c:v>83910.557530515347</c:v>
                </c:pt>
                <c:pt idx="42">
                  <c:v>87611.144084865897</c:v>
                </c:pt>
                <c:pt idx="43">
                  <c:v>91357.733184614335</c:v>
                </c:pt>
                <c:pt idx="44">
                  <c:v>94921.356438002418</c:v>
                </c:pt>
                <c:pt idx="45">
                  <c:v>98464.018300906653</c:v>
                </c:pt>
                <c:pt idx="46">
                  <c:v>102021.9046612446</c:v>
                </c:pt>
                <c:pt idx="47">
                  <c:v>105690.71963004229</c:v>
                </c:pt>
                <c:pt idx="48">
                  <c:v>109354.66667531509</c:v>
                </c:pt>
                <c:pt idx="49">
                  <c:v>113349.18375862059</c:v>
                </c:pt>
                <c:pt idx="50">
                  <c:v>117405.713746312</c:v>
                </c:pt>
                <c:pt idx="51">
                  <c:v>121641.2488234343</c:v>
                </c:pt>
                <c:pt idx="52">
                  <c:v>125899.3891973087</c:v>
                </c:pt>
                <c:pt idx="53">
                  <c:v>129984.34793053201</c:v>
                </c:pt>
                <c:pt idx="54">
                  <c:v>134514.19223241601</c:v>
                </c:pt>
                <c:pt idx="55">
                  <c:v>138955.85198079201</c:v>
                </c:pt>
                <c:pt idx="56">
                  <c:v>143455.1728152624</c:v>
                </c:pt>
                <c:pt idx="57">
                  <c:v>148004.69068795021</c:v>
                </c:pt>
                <c:pt idx="58">
                  <c:v>152637.72684317041</c:v>
                </c:pt>
                <c:pt idx="59">
                  <c:v>157240.446279828</c:v>
                </c:pt>
                <c:pt idx="60">
                  <c:v>161832.62851175229</c:v>
                </c:pt>
                <c:pt idx="61">
                  <c:v>166248.42511782839</c:v>
                </c:pt>
                <c:pt idx="62">
                  <c:v>171057.73143149909</c:v>
                </c:pt>
                <c:pt idx="63">
                  <c:v>175748.74825217671</c:v>
                </c:pt>
                <c:pt idx="64">
                  <c:v>180788.17901654929</c:v>
                </c:pt>
                <c:pt idx="65">
                  <c:v>185792.74624875051</c:v>
                </c:pt>
                <c:pt idx="66">
                  <c:v>190645.20476635199</c:v>
                </c:pt>
                <c:pt idx="67">
                  <c:v>195747.76756995471</c:v>
                </c:pt>
                <c:pt idx="68">
                  <c:v>201124.8685137654</c:v>
                </c:pt>
                <c:pt idx="69">
                  <c:v>206006.14197752051</c:v>
                </c:pt>
                <c:pt idx="70">
                  <c:v>211383.67608381511</c:v>
                </c:pt>
                <c:pt idx="71">
                  <c:v>216733.8068271754</c:v>
                </c:pt>
                <c:pt idx="72">
                  <c:v>222160.735494319</c:v>
                </c:pt>
                <c:pt idx="73">
                  <c:v>227910.69677504111</c:v>
                </c:pt>
                <c:pt idx="74">
                  <c:v>233992.2842177469</c:v>
                </c:pt>
                <c:pt idx="75">
                  <c:v>240300.98939001121</c:v>
                </c:pt>
                <c:pt idx="76">
                  <c:v>246301.41131455259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6C-4DC6-935B-17EDE6BF75F5}"/>
            </c:ext>
          </c:extLst>
        </c:ser>
        <c:ser>
          <c:idx val="7"/>
          <c:order val="4"/>
          <c:tx>
            <c:strRef>
              <c:f>Saldo_N!$E$4</c:f>
              <c:strCache>
                <c:ptCount val="1"/>
                <c:pt idx="0">
                  <c:v>Maternidad</c:v>
                </c:pt>
              </c:strCache>
            </c:strRef>
          </c:tx>
          <c:spPr>
            <a:solidFill>
              <a:srgbClr val="FFC000"/>
            </a:solidFill>
            <a:effectLst/>
          </c:spPr>
          <c:invertIfNegative val="0"/>
          <c:cat>
            <c:numRef>
              <c:f>Saldo_N!$C$8:$C$84</c:f>
              <c:numCache>
                <c:formatCode>General</c:formatCode>
                <c:ptCount val="77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  <c:pt idx="31">
                  <c:v>2055</c:v>
                </c:pt>
                <c:pt idx="32">
                  <c:v>2056</c:v>
                </c:pt>
                <c:pt idx="33">
                  <c:v>2057</c:v>
                </c:pt>
                <c:pt idx="34">
                  <c:v>2058</c:v>
                </c:pt>
                <c:pt idx="35">
                  <c:v>2059</c:v>
                </c:pt>
                <c:pt idx="36">
                  <c:v>2060</c:v>
                </c:pt>
                <c:pt idx="37">
                  <c:v>2061</c:v>
                </c:pt>
                <c:pt idx="38">
                  <c:v>2062</c:v>
                </c:pt>
                <c:pt idx="39">
                  <c:v>2063</c:v>
                </c:pt>
                <c:pt idx="40">
                  <c:v>2064</c:v>
                </c:pt>
                <c:pt idx="41">
                  <c:v>2065</c:v>
                </c:pt>
                <c:pt idx="42">
                  <c:v>2066</c:v>
                </c:pt>
                <c:pt idx="43">
                  <c:v>2067</c:v>
                </c:pt>
                <c:pt idx="44">
                  <c:v>2068</c:v>
                </c:pt>
                <c:pt idx="45">
                  <c:v>2069</c:v>
                </c:pt>
                <c:pt idx="46">
                  <c:v>2070</c:v>
                </c:pt>
                <c:pt idx="47">
                  <c:v>2071</c:v>
                </c:pt>
                <c:pt idx="48">
                  <c:v>2072</c:v>
                </c:pt>
                <c:pt idx="49">
                  <c:v>2073</c:v>
                </c:pt>
                <c:pt idx="50">
                  <c:v>2074</c:v>
                </c:pt>
                <c:pt idx="51">
                  <c:v>2075</c:v>
                </c:pt>
                <c:pt idx="52">
                  <c:v>2076</c:v>
                </c:pt>
                <c:pt idx="53">
                  <c:v>2077</c:v>
                </c:pt>
                <c:pt idx="54">
                  <c:v>2078</c:v>
                </c:pt>
                <c:pt idx="55">
                  <c:v>2079</c:v>
                </c:pt>
                <c:pt idx="56">
                  <c:v>2080</c:v>
                </c:pt>
                <c:pt idx="57">
                  <c:v>2081</c:v>
                </c:pt>
                <c:pt idx="58">
                  <c:v>2082</c:v>
                </c:pt>
                <c:pt idx="59">
                  <c:v>2083</c:v>
                </c:pt>
                <c:pt idx="60">
                  <c:v>2084</c:v>
                </c:pt>
                <c:pt idx="61">
                  <c:v>2085</c:v>
                </c:pt>
                <c:pt idx="62">
                  <c:v>2086</c:v>
                </c:pt>
                <c:pt idx="63">
                  <c:v>2087</c:v>
                </c:pt>
                <c:pt idx="64">
                  <c:v>2088</c:v>
                </c:pt>
                <c:pt idx="65">
                  <c:v>2089</c:v>
                </c:pt>
                <c:pt idx="66">
                  <c:v>2090</c:v>
                </c:pt>
                <c:pt idx="67">
                  <c:v>2091</c:v>
                </c:pt>
                <c:pt idx="68">
                  <c:v>2092</c:v>
                </c:pt>
                <c:pt idx="69">
                  <c:v>2093</c:v>
                </c:pt>
                <c:pt idx="70">
                  <c:v>2094</c:v>
                </c:pt>
                <c:pt idx="71">
                  <c:v>2095</c:v>
                </c:pt>
                <c:pt idx="72">
                  <c:v>2096</c:v>
                </c:pt>
                <c:pt idx="73">
                  <c:v>2097</c:v>
                </c:pt>
                <c:pt idx="74">
                  <c:v>2098</c:v>
                </c:pt>
                <c:pt idx="75">
                  <c:v>2099</c:v>
                </c:pt>
                <c:pt idx="76">
                  <c:v>2100</c:v>
                </c:pt>
              </c:numCache>
            </c:numRef>
          </c:cat>
          <c:val>
            <c:numRef>
              <c:f>Saldo_N!$E$8:$E$84</c:f>
              <c:numCache>
                <c:formatCode>_(* #,##0_);_(* \(#,##0\);_(* "-"_);_(@_)</c:formatCode>
                <c:ptCount val="7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6C-4DC6-935B-17EDE6BF75F5}"/>
            </c:ext>
          </c:extLst>
        </c:ser>
        <c:ser>
          <c:idx val="8"/>
          <c:order val="5"/>
          <c:tx>
            <c:strRef>
              <c:f>Saldo_N!$V$4</c:f>
              <c:strCache>
                <c:ptCount val="1"/>
                <c:pt idx="0">
                  <c:v>Pago deuda</c:v>
                </c:pt>
              </c:strCache>
            </c:strRef>
          </c:tx>
          <c:spPr>
            <a:solidFill>
              <a:schemeClr val="tx1"/>
            </a:solidFill>
            <a:effectLst/>
          </c:spPr>
          <c:invertIfNegative val="0"/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D6C-4DC6-935B-17EDE6BF75F5}"/>
              </c:ext>
            </c:extLst>
          </c:dPt>
          <c:cat>
            <c:numRef>
              <c:f>Saldo_N!$C$8:$C$84</c:f>
              <c:numCache>
                <c:formatCode>General</c:formatCode>
                <c:ptCount val="77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  <c:pt idx="31">
                  <c:v>2055</c:v>
                </c:pt>
                <c:pt idx="32">
                  <c:v>2056</c:v>
                </c:pt>
                <c:pt idx="33">
                  <c:v>2057</c:v>
                </c:pt>
                <c:pt idx="34">
                  <c:v>2058</c:v>
                </c:pt>
                <c:pt idx="35">
                  <c:v>2059</c:v>
                </c:pt>
                <c:pt idx="36">
                  <c:v>2060</c:v>
                </c:pt>
                <c:pt idx="37">
                  <c:v>2061</c:v>
                </c:pt>
                <c:pt idx="38">
                  <c:v>2062</c:v>
                </c:pt>
                <c:pt idx="39">
                  <c:v>2063</c:v>
                </c:pt>
                <c:pt idx="40">
                  <c:v>2064</c:v>
                </c:pt>
                <c:pt idx="41">
                  <c:v>2065</c:v>
                </c:pt>
                <c:pt idx="42">
                  <c:v>2066</c:v>
                </c:pt>
                <c:pt idx="43">
                  <c:v>2067</c:v>
                </c:pt>
                <c:pt idx="44">
                  <c:v>2068</c:v>
                </c:pt>
                <c:pt idx="45">
                  <c:v>2069</c:v>
                </c:pt>
                <c:pt idx="46">
                  <c:v>2070</c:v>
                </c:pt>
                <c:pt idx="47">
                  <c:v>2071</c:v>
                </c:pt>
                <c:pt idx="48">
                  <c:v>2072</c:v>
                </c:pt>
                <c:pt idx="49">
                  <c:v>2073</c:v>
                </c:pt>
                <c:pt idx="50">
                  <c:v>2074</c:v>
                </c:pt>
                <c:pt idx="51">
                  <c:v>2075</c:v>
                </c:pt>
                <c:pt idx="52">
                  <c:v>2076</c:v>
                </c:pt>
                <c:pt idx="53">
                  <c:v>2077</c:v>
                </c:pt>
                <c:pt idx="54">
                  <c:v>2078</c:v>
                </c:pt>
                <c:pt idx="55">
                  <c:v>2079</c:v>
                </c:pt>
                <c:pt idx="56">
                  <c:v>2080</c:v>
                </c:pt>
                <c:pt idx="57">
                  <c:v>2081</c:v>
                </c:pt>
                <c:pt idx="58">
                  <c:v>2082</c:v>
                </c:pt>
                <c:pt idx="59">
                  <c:v>2083</c:v>
                </c:pt>
                <c:pt idx="60">
                  <c:v>2084</c:v>
                </c:pt>
                <c:pt idx="61">
                  <c:v>2085</c:v>
                </c:pt>
                <c:pt idx="62">
                  <c:v>2086</c:v>
                </c:pt>
                <c:pt idx="63">
                  <c:v>2087</c:v>
                </c:pt>
                <c:pt idx="64">
                  <c:v>2088</c:v>
                </c:pt>
                <c:pt idx="65">
                  <c:v>2089</c:v>
                </c:pt>
                <c:pt idx="66">
                  <c:v>2090</c:v>
                </c:pt>
                <c:pt idx="67">
                  <c:v>2091</c:v>
                </c:pt>
                <c:pt idx="68">
                  <c:v>2092</c:v>
                </c:pt>
                <c:pt idx="69">
                  <c:v>2093</c:v>
                </c:pt>
                <c:pt idx="70">
                  <c:v>2094</c:v>
                </c:pt>
                <c:pt idx="71">
                  <c:v>2095</c:v>
                </c:pt>
                <c:pt idx="72">
                  <c:v>2096</c:v>
                </c:pt>
                <c:pt idx="73">
                  <c:v>2097</c:v>
                </c:pt>
                <c:pt idx="74">
                  <c:v>2098</c:v>
                </c:pt>
                <c:pt idx="75">
                  <c:v>2099</c:v>
                </c:pt>
                <c:pt idx="76">
                  <c:v>2100</c:v>
                </c:pt>
              </c:numCache>
            </c:numRef>
          </c:cat>
          <c:val>
            <c:numRef>
              <c:f>Saldo_N!$V$8:$V$84</c:f>
              <c:numCache>
                <c:formatCode>_(* #,##0_);_(* \(#,##0\);_(* "-"_);_(@_)</c:formatCode>
                <c:ptCount val="7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400832.32812479988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D6C-4DC6-935B-17EDE6BF75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112798208"/>
        <c:axId val="1112798624"/>
      </c:barChart>
      <c:lineChart>
        <c:grouping val="stacked"/>
        <c:varyColors val="0"/>
        <c:ser>
          <c:idx val="9"/>
          <c:order val="6"/>
          <c:tx>
            <c:strRef>
              <c:f>Saldo_N!$P$4</c:f>
              <c:strCache>
                <c:ptCount val="1"/>
                <c:pt idx="0">
                  <c:v>Ingreso</c:v>
                </c:pt>
              </c:strCache>
            </c:strRef>
          </c:tx>
          <c:spPr>
            <a:ln w="28575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Saldo_N!$C$8:$C$84</c:f>
              <c:numCache>
                <c:formatCode>General</c:formatCode>
                <c:ptCount val="77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  <c:pt idx="31">
                  <c:v>2055</c:v>
                </c:pt>
                <c:pt idx="32">
                  <c:v>2056</c:v>
                </c:pt>
                <c:pt idx="33">
                  <c:v>2057</c:v>
                </c:pt>
                <c:pt idx="34">
                  <c:v>2058</c:v>
                </c:pt>
                <c:pt idx="35">
                  <c:v>2059</c:v>
                </c:pt>
                <c:pt idx="36">
                  <c:v>2060</c:v>
                </c:pt>
                <c:pt idx="37">
                  <c:v>2061</c:v>
                </c:pt>
                <c:pt idx="38">
                  <c:v>2062</c:v>
                </c:pt>
                <c:pt idx="39">
                  <c:v>2063</c:v>
                </c:pt>
                <c:pt idx="40">
                  <c:v>2064</c:v>
                </c:pt>
                <c:pt idx="41">
                  <c:v>2065</c:v>
                </c:pt>
                <c:pt idx="42">
                  <c:v>2066</c:v>
                </c:pt>
                <c:pt idx="43">
                  <c:v>2067</c:v>
                </c:pt>
                <c:pt idx="44">
                  <c:v>2068</c:v>
                </c:pt>
                <c:pt idx="45">
                  <c:v>2069</c:v>
                </c:pt>
                <c:pt idx="46">
                  <c:v>2070</c:v>
                </c:pt>
                <c:pt idx="47">
                  <c:v>2071</c:v>
                </c:pt>
                <c:pt idx="48">
                  <c:v>2072</c:v>
                </c:pt>
                <c:pt idx="49">
                  <c:v>2073</c:v>
                </c:pt>
                <c:pt idx="50">
                  <c:v>2074</c:v>
                </c:pt>
                <c:pt idx="51">
                  <c:v>2075</c:v>
                </c:pt>
                <c:pt idx="52">
                  <c:v>2076</c:v>
                </c:pt>
                <c:pt idx="53">
                  <c:v>2077</c:v>
                </c:pt>
                <c:pt idx="54">
                  <c:v>2078</c:v>
                </c:pt>
                <c:pt idx="55">
                  <c:v>2079</c:v>
                </c:pt>
                <c:pt idx="56">
                  <c:v>2080</c:v>
                </c:pt>
                <c:pt idx="57">
                  <c:v>2081</c:v>
                </c:pt>
                <c:pt idx="58">
                  <c:v>2082</c:v>
                </c:pt>
                <c:pt idx="59">
                  <c:v>2083</c:v>
                </c:pt>
                <c:pt idx="60">
                  <c:v>2084</c:v>
                </c:pt>
                <c:pt idx="61">
                  <c:v>2085</c:v>
                </c:pt>
                <c:pt idx="62">
                  <c:v>2086</c:v>
                </c:pt>
                <c:pt idx="63">
                  <c:v>2087</c:v>
                </c:pt>
                <c:pt idx="64">
                  <c:v>2088</c:v>
                </c:pt>
                <c:pt idx="65">
                  <c:v>2089</c:v>
                </c:pt>
                <c:pt idx="66">
                  <c:v>2090</c:v>
                </c:pt>
                <c:pt idx="67">
                  <c:v>2091</c:v>
                </c:pt>
                <c:pt idx="68">
                  <c:v>2092</c:v>
                </c:pt>
                <c:pt idx="69">
                  <c:v>2093</c:v>
                </c:pt>
                <c:pt idx="70">
                  <c:v>2094</c:v>
                </c:pt>
                <c:pt idx="71">
                  <c:v>2095</c:v>
                </c:pt>
                <c:pt idx="72">
                  <c:v>2096</c:v>
                </c:pt>
                <c:pt idx="73">
                  <c:v>2097</c:v>
                </c:pt>
                <c:pt idx="74">
                  <c:v>2098</c:v>
                </c:pt>
                <c:pt idx="75">
                  <c:v>2099</c:v>
                </c:pt>
                <c:pt idx="76">
                  <c:v>2100</c:v>
                </c:pt>
              </c:numCache>
            </c:numRef>
          </c:cat>
          <c:val>
            <c:numRef>
              <c:f>Saldo_N!$P$8:$P$84</c:f>
              <c:numCache>
                <c:formatCode>#,##0</c:formatCode>
                <c:ptCount val="77"/>
                <c:pt idx="0">
                  <c:v>614655.3122492237</c:v>
                </c:pt>
                <c:pt idx="1">
                  <c:v>1242887.8416801887</c:v>
                </c:pt>
                <c:pt idx="2">
                  <c:v>1905102.7346938732</c:v>
                </c:pt>
                <c:pt idx="3">
                  <c:v>1958726.2387164531</c:v>
                </c:pt>
                <c:pt idx="4">
                  <c:v>2007831.9478218411</c:v>
                </c:pt>
                <c:pt idx="5">
                  <c:v>2054198.5433070585</c:v>
                </c:pt>
                <c:pt idx="6">
                  <c:v>2094800.1576148658</c:v>
                </c:pt>
                <c:pt idx="7">
                  <c:v>2135730.4396488583</c:v>
                </c:pt>
                <c:pt idx="8">
                  <c:v>2174813.2350871544</c:v>
                </c:pt>
                <c:pt idx="9">
                  <c:v>2213279.0048758788</c:v>
                </c:pt>
                <c:pt idx="10">
                  <c:v>2247738.6822967865</c:v>
                </c:pt>
                <c:pt idx="11">
                  <c:v>2282029.6581683285</c:v>
                </c:pt>
                <c:pt idx="12">
                  <c:v>2312815.1903805751</c:v>
                </c:pt>
                <c:pt idx="13">
                  <c:v>2345997.3919418124</c:v>
                </c:pt>
                <c:pt idx="14">
                  <c:v>2377109.1315378812</c:v>
                </c:pt>
                <c:pt idx="15">
                  <c:v>2407428.2633693363</c:v>
                </c:pt>
                <c:pt idx="16">
                  <c:v>2435871.3291995372</c:v>
                </c:pt>
                <c:pt idx="17">
                  <c:v>2465682.9161368799</c:v>
                </c:pt>
                <c:pt idx="18">
                  <c:v>2494709.4969502687</c:v>
                </c:pt>
                <c:pt idx="19">
                  <c:v>2518807.0154188862</c:v>
                </c:pt>
                <c:pt idx="20">
                  <c:v>2542411.1090164417</c:v>
                </c:pt>
                <c:pt idx="21">
                  <c:v>2561636.225550096</c:v>
                </c:pt>
                <c:pt idx="22">
                  <c:v>2579704.3873529099</c:v>
                </c:pt>
                <c:pt idx="23">
                  <c:v>2595842.3971105916</c:v>
                </c:pt>
                <c:pt idx="24">
                  <c:v>2610596.6669691424</c:v>
                </c:pt>
                <c:pt idx="25">
                  <c:v>2620512.1320779277</c:v>
                </c:pt>
                <c:pt idx="26">
                  <c:v>2627720.3816511258</c:v>
                </c:pt>
                <c:pt idx="27">
                  <c:v>2633251.52643592</c:v>
                </c:pt>
                <c:pt idx="28">
                  <c:v>2637078.2416916434</c:v>
                </c:pt>
                <c:pt idx="29">
                  <c:v>2639537.517093197</c:v>
                </c:pt>
                <c:pt idx="30">
                  <c:v>2640002.967646691</c:v>
                </c:pt>
                <c:pt idx="31">
                  <c:v>2641802.5309929173</c:v>
                </c:pt>
                <c:pt idx="32">
                  <c:v>2640325.3565050089</c:v>
                </c:pt>
                <c:pt idx="33">
                  <c:v>2639229.391376575</c:v>
                </c:pt>
                <c:pt idx="34">
                  <c:v>2639939.7106830045</c:v>
                </c:pt>
                <c:pt idx="35">
                  <c:v>2639542.4233680847</c:v>
                </c:pt>
                <c:pt idx="36">
                  <c:v>2641262.8083939292</c:v>
                </c:pt>
                <c:pt idx="37">
                  <c:v>2642866.9523925553</c:v>
                </c:pt>
                <c:pt idx="38">
                  <c:v>2646805.4217615868</c:v>
                </c:pt>
                <c:pt idx="39">
                  <c:v>2651208.4343096414</c:v>
                </c:pt>
                <c:pt idx="40">
                  <c:v>2656720.1370957433</c:v>
                </c:pt>
                <c:pt idx="41">
                  <c:v>2664015.8555391552</c:v>
                </c:pt>
                <c:pt idx="42">
                  <c:v>2671362.5064809895</c:v>
                </c:pt>
                <c:pt idx="43">
                  <c:v>2680977.1661314089</c:v>
                </c:pt>
                <c:pt idx="44">
                  <c:v>2690471.2317454657</c:v>
                </c:pt>
                <c:pt idx="45">
                  <c:v>2703545.794663542</c:v>
                </c:pt>
                <c:pt idx="46">
                  <c:v>2714863.7203286695</c:v>
                </c:pt>
                <c:pt idx="47">
                  <c:v>2727648.1361050983</c:v>
                </c:pt>
                <c:pt idx="48">
                  <c:v>2736195.1768679712</c:v>
                </c:pt>
                <c:pt idx="49">
                  <c:v>2745487.4628389301</c:v>
                </c:pt>
                <c:pt idx="50">
                  <c:v>2754875.1188463015</c:v>
                </c:pt>
                <c:pt idx="51">
                  <c:v>2766353.188166427</c:v>
                </c:pt>
                <c:pt idx="52">
                  <c:v>2775923.9840561165</c:v>
                </c:pt>
                <c:pt idx="53">
                  <c:v>2785385.9953108164</c:v>
                </c:pt>
                <c:pt idx="54">
                  <c:v>2798141.4487908226</c:v>
                </c:pt>
                <c:pt idx="55">
                  <c:v>2805841.3112728489</c:v>
                </c:pt>
                <c:pt idx="56">
                  <c:v>2813898.4765155353</c:v>
                </c:pt>
                <c:pt idx="57">
                  <c:v>2820552.8794866456</c:v>
                </c:pt>
                <c:pt idx="58">
                  <c:v>2827473.9211147446</c:v>
                </c:pt>
                <c:pt idx="59">
                  <c:v>2835095.3900935897</c:v>
                </c:pt>
                <c:pt idx="60">
                  <c:v>2844440.9222766999</c:v>
                </c:pt>
                <c:pt idx="61">
                  <c:v>2854971.4560583993</c:v>
                </c:pt>
                <c:pt idx="62">
                  <c:v>2868364.2555997306</c:v>
                </c:pt>
                <c:pt idx="63">
                  <c:v>2876384.5486648669</c:v>
                </c:pt>
                <c:pt idx="64">
                  <c:v>2883254.0778341615</c:v>
                </c:pt>
                <c:pt idx="65">
                  <c:v>2891878.7989142979</c:v>
                </c:pt>
                <c:pt idx="66">
                  <c:v>2900682.7677860148</c:v>
                </c:pt>
                <c:pt idx="67">
                  <c:v>2910964.1379364883</c:v>
                </c:pt>
                <c:pt idx="68">
                  <c:v>2921362.2729852619</c:v>
                </c:pt>
                <c:pt idx="69">
                  <c:v>2931131.1007853323</c:v>
                </c:pt>
                <c:pt idx="70">
                  <c:v>2942888.4126912141</c:v>
                </c:pt>
                <c:pt idx="71">
                  <c:v>2955776.9326181137</c:v>
                </c:pt>
                <c:pt idx="72">
                  <c:v>2964579.9876588294</c:v>
                </c:pt>
                <c:pt idx="73">
                  <c:v>2978850.9605435468</c:v>
                </c:pt>
                <c:pt idx="74">
                  <c:v>2989414.2875188226</c:v>
                </c:pt>
                <c:pt idx="75">
                  <c:v>2999178.7543085865</c:v>
                </c:pt>
                <c:pt idx="76">
                  <c:v>3015878.200221091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D6C-4DC6-935B-17EDE6BF75F5}"/>
            </c:ext>
          </c:extLst>
        </c:ser>
        <c:ser>
          <c:idx val="10"/>
          <c:order val="7"/>
          <c:tx>
            <c:strRef>
              <c:f>Saldo_N!$Q$4</c:f>
              <c:strCache>
                <c:ptCount val="1"/>
                <c:pt idx="0">
                  <c:v>Interes+ingreso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Saldo_N!$C$8:$C$84</c:f>
              <c:numCache>
                <c:formatCode>General</c:formatCode>
                <c:ptCount val="77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  <c:pt idx="31">
                  <c:v>2055</c:v>
                </c:pt>
                <c:pt idx="32">
                  <c:v>2056</c:v>
                </c:pt>
                <c:pt idx="33">
                  <c:v>2057</c:v>
                </c:pt>
                <c:pt idx="34">
                  <c:v>2058</c:v>
                </c:pt>
                <c:pt idx="35">
                  <c:v>2059</c:v>
                </c:pt>
                <c:pt idx="36">
                  <c:v>2060</c:v>
                </c:pt>
                <c:pt idx="37">
                  <c:v>2061</c:v>
                </c:pt>
                <c:pt idx="38">
                  <c:v>2062</c:v>
                </c:pt>
                <c:pt idx="39">
                  <c:v>2063</c:v>
                </c:pt>
                <c:pt idx="40">
                  <c:v>2064</c:v>
                </c:pt>
                <c:pt idx="41">
                  <c:v>2065</c:v>
                </c:pt>
                <c:pt idx="42">
                  <c:v>2066</c:v>
                </c:pt>
                <c:pt idx="43">
                  <c:v>2067</c:v>
                </c:pt>
                <c:pt idx="44">
                  <c:v>2068</c:v>
                </c:pt>
                <c:pt idx="45">
                  <c:v>2069</c:v>
                </c:pt>
                <c:pt idx="46">
                  <c:v>2070</c:v>
                </c:pt>
                <c:pt idx="47">
                  <c:v>2071</c:v>
                </c:pt>
                <c:pt idx="48">
                  <c:v>2072</c:v>
                </c:pt>
                <c:pt idx="49">
                  <c:v>2073</c:v>
                </c:pt>
                <c:pt idx="50">
                  <c:v>2074</c:v>
                </c:pt>
                <c:pt idx="51">
                  <c:v>2075</c:v>
                </c:pt>
                <c:pt idx="52">
                  <c:v>2076</c:v>
                </c:pt>
                <c:pt idx="53">
                  <c:v>2077</c:v>
                </c:pt>
                <c:pt idx="54">
                  <c:v>2078</c:v>
                </c:pt>
                <c:pt idx="55">
                  <c:v>2079</c:v>
                </c:pt>
                <c:pt idx="56">
                  <c:v>2080</c:v>
                </c:pt>
                <c:pt idx="57">
                  <c:v>2081</c:v>
                </c:pt>
                <c:pt idx="58">
                  <c:v>2082</c:v>
                </c:pt>
                <c:pt idx="59">
                  <c:v>2083</c:v>
                </c:pt>
                <c:pt idx="60">
                  <c:v>2084</c:v>
                </c:pt>
                <c:pt idx="61">
                  <c:v>2085</c:v>
                </c:pt>
                <c:pt idx="62">
                  <c:v>2086</c:v>
                </c:pt>
                <c:pt idx="63">
                  <c:v>2087</c:v>
                </c:pt>
                <c:pt idx="64">
                  <c:v>2088</c:v>
                </c:pt>
                <c:pt idx="65">
                  <c:v>2089</c:v>
                </c:pt>
                <c:pt idx="66">
                  <c:v>2090</c:v>
                </c:pt>
                <c:pt idx="67">
                  <c:v>2091</c:v>
                </c:pt>
                <c:pt idx="68">
                  <c:v>2092</c:v>
                </c:pt>
                <c:pt idx="69">
                  <c:v>2093</c:v>
                </c:pt>
                <c:pt idx="70">
                  <c:v>2094</c:v>
                </c:pt>
                <c:pt idx="71">
                  <c:v>2095</c:v>
                </c:pt>
                <c:pt idx="72">
                  <c:v>2096</c:v>
                </c:pt>
                <c:pt idx="73">
                  <c:v>2097</c:v>
                </c:pt>
                <c:pt idx="74">
                  <c:v>2098</c:v>
                </c:pt>
                <c:pt idx="75">
                  <c:v>2099</c:v>
                </c:pt>
                <c:pt idx="76">
                  <c:v>2100</c:v>
                </c:pt>
              </c:numCache>
            </c:numRef>
          </c:cat>
          <c:val>
            <c:numRef>
              <c:f>Saldo_N!$Q$8:$Q$84</c:f>
              <c:numCache>
                <c:formatCode>#,##0</c:formatCode>
                <c:ptCount val="77"/>
                <c:pt idx="0">
                  <c:v>0</c:v>
                </c:pt>
                <c:pt idx="1">
                  <c:v>5.8826058959495278</c:v>
                </c:pt>
                <c:pt idx="2">
                  <c:v>2824.0154207309101</c:v>
                </c:pt>
                <c:pt idx="3">
                  <c:v>14566.807693787387</c:v>
                </c:pt>
                <c:pt idx="4">
                  <c:v>20084.25303450723</c:v>
                </c:pt>
                <c:pt idx="5">
                  <c:v>31192.636235220594</c:v>
                </c:pt>
                <c:pt idx="6">
                  <c:v>41878.245056186897</c:v>
                </c:pt>
                <c:pt idx="7">
                  <c:v>51936.716624518122</c:v>
                </c:pt>
                <c:pt idx="8">
                  <c:v>61350.638583293854</c:v>
                </c:pt>
                <c:pt idx="9">
                  <c:v>70073.0003531978</c:v>
                </c:pt>
                <c:pt idx="10">
                  <c:v>78084.150172425143</c:v>
                </c:pt>
                <c:pt idx="11">
                  <c:v>85374.549888082533</c:v>
                </c:pt>
                <c:pt idx="12">
                  <c:v>91930.229987970713</c:v>
                </c:pt>
                <c:pt idx="13">
                  <c:v>97663.926132771536</c:v>
                </c:pt>
                <c:pt idx="14">
                  <c:v>54714.228981085405</c:v>
                </c:pt>
                <c:pt idx="15">
                  <c:v>56519.986631063628</c:v>
                </c:pt>
                <c:pt idx="16">
                  <c:v>57873.499834034024</c:v>
                </c:pt>
                <c:pt idx="17">
                  <c:v>58808.421449688358</c:v>
                </c:pt>
                <c:pt idx="18">
                  <c:v>59389.244655576171</c:v>
                </c:pt>
                <c:pt idx="19">
                  <c:v>59674.917992238581</c:v>
                </c:pt>
                <c:pt idx="20">
                  <c:v>92667.549180563554</c:v>
                </c:pt>
                <c:pt idx="21">
                  <c:v>125531.63230074958</c:v>
                </c:pt>
                <c:pt idx="22">
                  <c:v>158142.22247195317</c:v>
                </c:pt>
                <c:pt idx="23">
                  <c:v>190386.73278639774</c:v>
                </c:pt>
                <c:pt idx="24">
                  <c:v>222119.63814058283</c:v>
                </c:pt>
                <c:pt idx="25">
                  <c:v>253511.44417820894</c:v>
                </c:pt>
                <c:pt idx="26">
                  <c:v>273641.13649260101</c:v>
                </c:pt>
                <c:pt idx="27">
                  <c:v>282343.61327325943</c:v>
                </c:pt>
                <c:pt idx="28">
                  <c:v>279175.45595214498</c:v>
                </c:pt>
                <c:pt idx="29">
                  <c:v>274663.88812298881</c:v>
                </c:pt>
                <c:pt idx="30">
                  <c:v>268737.05734733096</c:v>
                </c:pt>
                <c:pt idx="31">
                  <c:v>261376.22245848525</c:v>
                </c:pt>
                <c:pt idx="32">
                  <c:v>252787.92313334614</c:v>
                </c:pt>
                <c:pt idx="33">
                  <c:v>243126.46725096882</c:v>
                </c:pt>
                <c:pt idx="34">
                  <c:v>232741.03418115538</c:v>
                </c:pt>
                <c:pt idx="35">
                  <c:v>221970.28683585927</c:v>
                </c:pt>
                <c:pt idx="36">
                  <c:v>211253.70958573287</c:v>
                </c:pt>
                <c:pt idx="37">
                  <c:v>201051.24194208541</c:v>
                </c:pt>
                <c:pt idx="38">
                  <c:v>191730.18814304247</c:v>
                </c:pt>
                <c:pt idx="39">
                  <c:v>183819.95826255635</c:v>
                </c:pt>
                <c:pt idx="40">
                  <c:v>177787.68544951436</c:v>
                </c:pt>
                <c:pt idx="41">
                  <c:v>174023.70568890343</c:v>
                </c:pt>
                <c:pt idx="42">
                  <c:v>173024.2300906571</c:v>
                </c:pt>
                <c:pt idx="43">
                  <c:v>175100.49052157201</c:v>
                </c:pt>
                <c:pt idx="44">
                  <c:v>180767.80076144013</c:v>
                </c:pt>
                <c:pt idx="45">
                  <c:v>190264.84448312069</c:v>
                </c:pt>
                <c:pt idx="46">
                  <c:v>203978.55024702603</c:v>
                </c:pt>
                <c:pt idx="47">
                  <c:v>222145.19225400407</c:v>
                </c:pt>
                <c:pt idx="48">
                  <c:v>244963.49695425553</c:v>
                </c:pt>
                <c:pt idx="49">
                  <c:v>272491.63859667018</c:v>
                </c:pt>
                <c:pt idx="50">
                  <c:v>304959.16324435995</c:v>
                </c:pt>
                <c:pt idx="51">
                  <c:v>342548.6653969388</c:v>
                </c:pt>
                <c:pt idx="52">
                  <c:v>385493.7444636951</c:v>
                </c:pt>
                <c:pt idx="53">
                  <c:v>433821.03556877241</c:v>
                </c:pt>
                <c:pt idx="54">
                  <c:v>487737.44869303668</c:v>
                </c:pt>
                <c:pt idx="55">
                  <c:v>547504.62492814404</c:v>
                </c:pt>
                <c:pt idx="56">
                  <c:v>613161.19248798094</c:v>
                </c:pt>
                <c:pt idx="57">
                  <c:v>684788.19630420918</c:v>
                </c:pt>
                <c:pt idx="58">
                  <c:v>762468.91486761521</c:v>
                </c:pt>
                <c:pt idx="59">
                  <c:v>846287.08460547216</c:v>
                </c:pt>
                <c:pt idx="60">
                  <c:v>936504.01283335849</c:v>
                </c:pt>
                <c:pt idx="61">
                  <c:v>1033259.1413806055</c:v>
                </c:pt>
                <c:pt idx="62">
                  <c:v>1136753.5488295928</c:v>
                </c:pt>
                <c:pt idx="63">
                  <c:v>1247167.4801731864</c:v>
                </c:pt>
                <c:pt idx="64">
                  <c:v>1364489.0159797843</c:v>
                </c:pt>
                <c:pt idx="65">
                  <c:v>1488671.200941232</c:v>
                </c:pt>
                <c:pt idx="66">
                  <c:v>1619950.487730192</c:v>
                </c:pt>
                <c:pt idx="67">
                  <c:v>1758484.2111908586</c:v>
                </c:pt>
                <c:pt idx="68">
                  <c:v>1904404.9757346304</c:v>
                </c:pt>
                <c:pt idx="69">
                  <c:v>2057853.9591793609</c:v>
                </c:pt>
                <c:pt idx="70">
                  <c:v>2219010.0936399624</c:v>
                </c:pt>
                <c:pt idx="71">
                  <c:v>2388068.2299261796</c:v>
                </c:pt>
                <c:pt idx="72">
                  <c:v>2565246.8871665914</c:v>
                </c:pt>
                <c:pt idx="73">
                  <c:v>2750532.2571417363</c:v>
                </c:pt>
                <c:pt idx="74">
                  <c:v>2944375.4483595495</c:v>
                </c:pt>
                <c:pt idx="75">
                  <c:v>3146860.6959498767</c:v>
                </c:pt>
                <c:pt idx="76">
                  <c:v>3358150.5367256086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D6C-4DC6-935B-17EDE6BF75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2798208"/>
        <c:axId val="1112798624"/>
      </c:lineChart>
      <c:catAx>
        <c:axId val="111279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112798624"/>
        <c:crosses val="autoZero"/>
        <c:auto val="1"/>
        <c:lblAlgn val="ctr"/>
        <c:lblOffset val="100"/>
        <c:noMultiLvlLbl val="0"/>
      </c:catAx>
      <c:valAx>
        <c:axId val="1112798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112798208"/>
        <c:crosses val="autoZero"/>
        <c:crossBetween val="between"/>
      </c:valAx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es-C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Hoja1!$I$3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Hoja1!$H$4:$H$10</c:f>
              <c:strCache>
                <c:ptCount val="7"/>
                <c:pt idx="0">
                  <c:v>Hasta 5</c:v>
                </c:pt>
                <c:pt idx="1">
                  <c:v>6-10</c:v>
                </c:pt>
                <c:pt idx="2">
                  <c:v>11-15</c:v>
                </c:pt>
                <c:pt idx="3">
                  <c:v>16-20</c:v>
                </c:pt>
                <c:pt idx="4">
                  <c:v>21-25</c:v>
                </c:pt>
                <c:pt idx="5">
                  <c:v>26-30</c:v>
                </c:pt>
                <c:pt idx="6">
                  <c:v>Más de 30</c:v>
                </c:pt>
              </c:strCache>
            </c:strRef>
          </c:cat>
          <c:val>
            <c:numRef>
              <c:f>Hoja1!$I$4:$I$10</c:f>
              <c:numCache>
                <c:formatCode>#,##0</c:formatCode>
                <c:ptCount val="7"/>
                <c:pt idx="0">
                  <c:v>171140</c:v>
                </c:pt>
                <c:pt idx="1">
                  <c:v>118460</c:v>
                </c:pt>
                <c:pt idx="2">
                  <c:v>95920</c:v>
                </c:pt>
                <c:pt idx="3">
                  <c:v>82780</c:v>
                </c:pt>
                <c:pt idx="4">
                  <c:v>72360</c:v>
                </c:pt>
                <c:pt idx="5">
                  <c:v>61140</c:v>
                </c:pt>
                <c:pt idx="6">
                  <c:v>121940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15-48D6-A4EA-041C72EA0A28}"/>
            </c:ext>
          </c:extLst>
        </c:ser>
        <c:ser>
          <c:idx val="1"/>
          <c:order val="1"/>
          <c:tx>
            <c:strRef>
              <c:f>Hoja1!$J$3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Hoja1!$H$4:$H$10</c:f>
              <c:strCache>
                <c:ptCount val="7"/>
                <c:pt idx="0">
                  <c:v>Hasta 5</c:v>
                </c:pt>
                <c:pt idx="1">
                  <c:v>6-10</c:v>
                </c:pt>
                <c:pt idx="2">
                  <c:v>11-15</c:v>
                </c:pt>
                <c:pt idx="3">
                  <c:v>16-20</c:v>
                </c:pt>
                <c:pt idx="4">
                  <c:v>21-25</c:v>
                </c:pt>
                <c:pt idx="5">
                  <c:v>26-30</c:v>
                </c:pt>
                <c:pt idx="6">
                  <c:v>Más de 30</c:v>
                </c:pt>
              </c:strCache>
            </c:strRef>
          </c:cat>
          <c:val>
            <c:numRef>
              <c:f>Hoja1!$J$4:$J$10</c:f>
              <c:numCache>
                <c:formatCode>#,##0</c:formatCode>
                <c:ptCount val="7"/>
                <c:pt idx="0">
                  <c:v>73240</c:v>
                </c:pt>
                <c:pt idx="1">
                  <c:v>62160</c:v>
                </c:pt>
                <c:pt idx="2">
                  <c:v>62840</c:v>
                </c:pt>
                <c:pt idx="3">
                  <c:v>65900</c:v>
                </c:pt>
                <c:pt idx="4">
                  <c:v>75640</c:v>
                </c:pt>
                <c:pt idx="5">
                  <c:v>84460</c:v>
                </c:pt>
                <c:pt idx="6">
                  <c:v>262500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15-48D6-A4EA-041C72EA0A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38171144"/>
        <c:axId val="938167184"/>
      </c:barChart>
      <c:lineChart>
        <c:grouping val="standard"/>
        <c:varyColors val="0"/>
        <c:ser>
          <c:idx val="2"/>
          <c:order val="2"/>
          <c:tx>
            <c:strRef>
              <c:f>Hoja1!$K$3</c:f>
              <c:strCache>
                <c:ptCount val="1"/>
                <c:pt idx="0">
                  <c:v>Promedio garantía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Hoja1!$H$4:$H$10</c:f>
              <c:strCache>
                <c:ptCount val="7"/>
                <c:pt idx="0">
                  <c:v>Hasta 5</c:v>
                </c:pt>
                <c:pt idx="1">
                  <c:v>6-10</c:v>
                </c:pt>
                <c:pt idx="2">
                  <c:v>11-15</c:v>
                </c:pt>
                <c:pt idx="3">
                  <c:v>16-20</c:v>
                </c:pt>
                <c:pt idx="4">
                  <c:v>21-25</c:v>
                </c:pt>
                <c:pt idx="5">
                  <c:v>26-30</c:v>
                </c:pt>
                <c:pt idx="6">
                  <c:v>Más de 30</c:v>
                </c:pt>
              </c:strCache>
            </c:strRef>
          </c:cat>
          <c:val>
            <c:numRef>
              <c:f>Hoja1!$K$4:$K$10</c:f>
              <c:numCache>
                <c:formatCode>"$"#,##0</c:formatCode>
                <c:ptCount val="7"/>
                <c:pt idx="0">
                  <c:v>6637</c:v>
                </c:pt>
                <c:pt idx="1">
                  <c:v>30838</c:v>
                </c:pt>
                <c:pt idx="2">
                  <c:v>49238</c:v>
                </c:pt>
                <c:pt idx="3">
                  <c:v>68304</c:v>
                </c:pt>
                <c:pt idx="4">
                  <c:v>86295</c:v>
                </c:pt>
                <c:pt idx="5">
                  <c:v>104388</c:v>
                </c:pt>
                <c:pt idx="6">
                  <c:v>110368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F15-48D6-A4EA-041C72EA0A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8165024"/>
        <c:axId val="938164304"/>
      </c:lineChart>
      <c:catAx>
        <c:axId val="9381711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L"/>
                  <a:t>Tramo de años cotizados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938167184"/>
        <c:crosses val="autoZero"/>
        <c:auto val="1"/>
        <c:lblAlgn val="ctr"/>
        <c:lblOffset val="100"/>
        <c:noMultiLvlLbl val="0"/>
      </c:catAx>
      <c:valAx>
        <c:axId val="938167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Número</a:t>
                </a:r>
                <a:r>
                  <a:rPr lang="es-ES" baseline="0"/>
                  <a:t> de beneficiarios</a:t>
                </a:r>
                <a:endParaRPr lang="es-CL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938171144"/>
        <c:crosses val="autoZero"/>
        <c:crossBetween val="between"/>
      </c:valAx>
      <c:valAx>
        <c:axId val="93816430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L"/>
                  <a:t>Promedio de Garantía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</c:title>
        <c:numFmt formatCode="&quot;$&quot;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938165024"/>
        <c:crosses val="max"/>
        <c:crossBetween val="between"/>
      </c:valAx>
      <c:catAx>
        <c:axId val="9381650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381643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s-C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Saldo_N!$BA$7</c:f>
              <c:strCache>
                <c:ptCount val="1"/>
                <c:pt idx="0">
                  <c:v>Saldo % PIB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19050">
              <a:noFill/>
            </a:ln>
            <a:effectLst/>
          </c:spPr>
          <c:invertIfNegative val="0"/>
          <c:dPt>
            <c:idx val="6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ACB-41FE-B627-758AFA3558F5}"/>
              </c:ext>
            </c:extLst>
          </c:dPt>
          <c:cat>
            <c:numRef>
              <c:f>Saldo_N!$AZ$8:$AZ$84</c:f>
              <c:numCache>
                <c:formatCode>General</c:formatCode>
                <c:ptCount val="77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  <c:pt idx="31">
                  <c:v>2055</c:v>
                </c:pt>
                <c:pt idx="32">
                  <c:v>2056</c:v>
                </c:pt>
                <c:pt idx="33">
                  <c:v>2057</c:v>
                </c:pt>
                <c:pt idx="34">
                  <c:v>2058</c:v>
                </c:pt>
                <c:pt idx="35">
                  <c:v>2059</c:v>
                </c:pt>
                <c:pt idx="36">
                  <c:v>2060</c:v>
                </c:pt>
                <c:pt idx="37">
                  <c:v>2061</c:v>
                </c:pt>
                <c:pt idx="38">
                  <c:v>2062</c:v>
                </c:pt>
                <c:pt idx="39">
                  <c:v>2063</c:v>
                </c:pt>
                <c:pt idx="40">
                  <c:v>2064</c:v>
                </c:pt>
                <c:pt idx="41">
                  <c:v>2065</c:v>
                </c:pt>
                <c:pt idx="42">
                  <c:v>2066</c:v>
                </c:pt>
                <c:pt idx="43">
                  <c:v>2067</c:v>
                </c:pt>
                <c:pt idx="44">
                  <c:v>2068</c:v>
                </c:pt>
                <c:pt idx="45">
                  <c:v>2069</c:v>
                </c:pt>
                <c:pt idx="46">
                  <c:v>2070</c:v>
                </c:pt>
                <c:pt idx="47">
                  <c:v>2071</c:v>
                </c:pt>
                <c:pt idx="48">
                  <c:v>2072</c:v>
                </c:pt>
                <c:pt idx="49">
                  <c:v>2073</c:v>
                </c:pt>
                <c:pt idx="50">
                  <c:v>2074</c:v>
                </c:pt>
                <c:pt idx="51">
                  <c:v>2075</c:v>
                </c:pt>
                <c:pt idx="52">
                  <c:v>2076</c:v>
                </c:pt>
                <c:pt idx="53">
                  <c:v>2077</c:v>
                </c:pt>
                <c:pt idx="54">
                  <c:v>2078</c:v>
                </c:pt>
                <c:pt idx="55">
                  <c:v>2079</c:v>
                </c:pt>
                <c:pt idx="56">
                  <c:v>2080</c:v>
                </c:pt>
                <c:pt idx="57">
                  <c:v>2081</c:v>
                </c:pt>
                <c:pt idx="58">
                  <c:v>2082</c:v>
                </c:pt>
                <c:pt idx="59">
                  <c:v>2083</c:v>
                </c:pt>
                <c:pt idx="60">
                  <c:v>2084</c:v>
                </c:pt>
                <c:pt idx="61">
                  <c:v>2085</c:v>
                </c:pt>
                <c:pt idx="62">
                  <c:v>2086</c:v>
                </c:pt>
                <c:pt idx="63">
                  <c:v>2087</c:v>
                </c:pt>
                <c:pt idx="64">
                  <c:v>2088</c:v>
                </c:pt>
                <c:pt idx="65">
                  <c:v>2089</c:v>
                </c:pt>
                <c:pt idx="66">
                  <c:v>2090</c:v>
                </c:pt>
                <c:pt idx="67">
                  <c:v>2091</c:v>
                </c:pt>
                <c:pt idx="68">
                  <c:v>2092</c:v>
                </c:pt>
                <c:pt idx="69">
                  <c:v>2093</c:v>
                </c:pt>
                <c:pt idx="70">
                  <c:v>2094</c:v>
                </c:pt>
                <c:pt idx="71">
                  <c:v>2095</c:v>
                </c:pt>
                <c:pt idx="72">
                  <c:v>2096</c:v>
                </c:pt>
                <c:pt idx="73">
                  <c:v>2097</c:v>
                </c:pt>
                <c:pt idx="74">
                  <c:v>2098</c:v>
                </c:pt>
                <c:pt idx="75">
                  <c:v>2099</c:v>
                </c:pt>
                <c:pt idx="76">
                  <c:v>2100</c:v>
                </c:pt>
              </c:numCache>
            </c:numRef>
          </c:cat>
          <c:val>
            <c:numRef>
              <c:f>Saldo_N!$BA$8:$BA$84</c:f>
              <c:numCache>
                <c:formatCode>0.0%</c:formatCode>
                <c:ptCount val="77"/>
                <c:pt idx="0">
                  <c:v>1.4323000193483906E-6</c:v>
                </c:pt>
                <c:pt idx="1">
                  <c:v>6.6719742490554414E-4</c:v>
                </c:pt>
                <c:pt idx="2">
                  <c:v>3.3486076066308939E-3</c:v>
                </c:pt>
                <c:pt idx="3">
                  <c:v>4.507683902395674E-3</c:v>
                </c:pt>
                <c:pt idx="4">
                  <c:v>6.8399325936442448E-3</c:v>
                </c:pt>
                <c:pt idx="5">
                  <c:v>8.979084512292599E-3</c:v>
                </c:pt>
                <c:pt idx="6">
                  <c:v>1.0896927505262688E-2</c:v>
                </c:pt>
                <c:pt idx="7">
                  <c:v>1.2605992830940974E-2</c:v>
                </c:pt>
                <c:pt idx="8">
                  <c:v>1.41117138157862E-2</c:v>
                </c:pt>
                <c:pt idx="9">
                  <c:v>1.5424317852319276E-2</c:v>
                </c:pt>
                <c:pt idx="10">
                  <c:v>1.6554983782427788E-2</c:v>
                </c:pt>
                <c:pt idx="11">
                  <c:v>1.7512954866138346E-2</c:v>
                </c:pt>
                <c:pt idx="12">
                  <c:v>1.8292782755754199E-2</c:v>
                </c:pt>
                <c:pt idx="13">
                  <c:v>1.8907569616165583E-2</c:v>
                </c:pt>
                <c:pt idx="14">
                  <c:v>1.9234032318644408E-2</c:v>
                </c:pt>
                <c:pt idx="15">
                  <c:v>1.9409997929696811E-2</c:v>
                </c:pt>
                <c:pt idx="16">
                  <c:v>1.9453940110403065E-2</c:v>
                </c:pt>
                <c:pt idx="17">
                  <c:v>1.9392924056611437E-2</c:v>
                </c:pt>
                <c:pt idx="18">
                  <c:v>1.9250418506846313E-2</c:v>
                </c:pt>
                <c:pt idx="19">
                  <c:v>1.9024065301261304E-2</c:v>
                </c:pt>
                <c:pt idx="20">
                  <c:v>1.8800550293835094E-2</c:v>
                </c:pt>
                <c:pt idx="21">
                  <c:v>1.8574267011236788E-2</c:v>
                </c:pt>
                <c:pt idx="22">
                  <c:v>1.8344738382255199E-2</c:v>
                </c:pt>
                <c:pt idx="23">
                  <c:v>1.8109058285934298E-2</c:v>
                </c:pt>
                <c:pt idx="24">
                  <c:v>1.7888117918969257E-2</c:v>
                </c:pt>
                <c:pt idx="25">
                  <c:v>1.7672471522567752E-2</c:v>
                </c:pt>
                <c:pt idx="26">
                  <c:v>1.7443042138038465E-2</c:v>
                </c:pt>
                <c:pt idx="27">
                  <c:v>1.7161507482835195E-2</c:v>
                </c:pt>
                <c:pt idx="28">
                  <c:v>1.6800170983224529E-2</c:v>
                </c:pt>
                <c:pt idx="29">
                  <c:v>1.6355869387366849E-2</c:v>
                </c:pt>
                <c:pt idx="30">
                  <c:v>1.5828730748443525E-2</c:v>
                </c:pt>
                <c:pt idx="31">
                  <c:v>1.5232468009339837E-2</c:v>
                </c:pt>
                <c:pt idx="32">
                  <c:v>1.4577402009773621E-2</c:v>
                </c:pt>
                <c:pt idx="33">
                  <c:v>1.3885284710087549E-2</c:v>
                </c:pt>
                <c:pt idx="34">
                  <c:v>1.3176819924356719E-2</c:v>
                </c:pt>
                <c:pt idx="35">
                  <c:v>1.2478260553137822E-2</c:v>
                </c:pt>
                <c:pt idx="36">
                  <c:v>1.1816542036973297E-2</c:v>
                </c:pt>
                <c:pt idx="37">
                  <c:v>1.121264521889827E-2</c:v>
                </c:pt>
                <c:pt idx="38">
                  <c:v>1.0696561284770693E-2</c:v>
                </c:pt>
                <c:pt idx="39">
                  <c:v>1.0294070420851301E-2</c:v>
                </c:pt>
                <c:pt idx="40">
                  <c:v>1.0026002520031151E-2</c:v>
                </c:pt>
                <c:pt idx="41">
                  <c:v>9.9188257485841331E-3</c:v>
                </c:pt>
                <c:pt idx="42">
                  <c:v>9.9879103670177695E-3</c:v>
                </c:pt>
                <c:pt idx="43">
                  <c:v>1.0259880116221887E-2</c:v>
                </c:pt>
                <c:pt idx="44">
                  <c:v>1.0745180135165178E-2</c:v>
                </c:pt>
                <c:pt idx="45">
                  <c:v>1.146234798527619E-2</c:v>
                </c:pt>
                <c:pt idx="46">
                  <c:v>1.2421096763613342E-2</c:v>
                </c:pt>
                <c:pt idx="47">
                  <c:v>1.3628822579690711E-2</c:v>
                </c:pt>
                <c:pt idx="48">
                  <c:v>1.50849572423674E-2</c:v>
                </c:pt>
                <c:pt idx="49">
                  <c:v>1.6798346243995697E-2</c:v>
                </c:pt>
                <c:pt idx="50">
                  <c:v>1.8775048144098725E-2</c:v>
                </c:pt>
                <c:pt idx="51">
                  <c:v>2.102374366729827E-2</c:v>
                </c:pt>
                <c:pt idx="52">
                  <c:v>2.3541669735313867E-2</c:v>
                </c:pt>
                <c:pt idx="53">
                  <c:v>2.6335810977315494E-2</c:v>
                </c:pt>
                <c:pt idx="54">
                  <c:v>2.9415912473514366E-2</c:v>
                </c:pt>
                <c:pt idx="55">
                  <c:v>3.2779560842823484E-2</c:v>
                </c:pt>
                <c:pt idx="56">
                  <c:v>3.6426603186239949E-2</c:v>
                </c:pt>
                <c:pt idx="57">
                  <c:v>4.0356964225108378E-2</c:v>
                </c:pt>
                <c:pt idx="58">
                  <c:v>4.457055053449533E-2</c:v>
                </c:pt>
                <c:pt idx="59">
                  <c:v>4.9076532076395257E-2</c:v>
                </c:pt>
                <c:pt idx="60">
                  <c:v>5.3877497842093537E-2</c:v>
                </c:pt>
                <c:pt idx="61">
                  <c:v>5.8979137727822602E-2</c:v>
                </c:pt>
                <c:pt idx="62">
                  <c:v>6.4385906793905032E-2</c:v>
                </c:pt>
                <c:pt idx="63">
                  <c:v>7.0092253125850768E-2</c:v>
                </c:pt>
                <c:pt idx="64">
                  <c:v>7.6090896634747621E-2</c:v>
                </c:pt>
                <c:pt idx="65">
                  <c:v>8.2389068766838519E-2</c:v>
                </c:pt>
                <c:pt idx="66">
                  <c:v>8.8989806964543144E-2</c:v>
                </c:pt>
                <c:pt idx="67">
                  <c:v>9.5894795461354904E-2</c:v>
                </c:pt>
                <c:pt idx="68">
                  <c:v>0.10310606644956098</c:v>
                </c:pt>
                <c:pt idx="69">
                  <c:v>0.11062744541172478</c:v>
                </c:pt>
                <c:pt idx="70">
                  <c:v>0.11846342242813077</c:v>
                </c:pt>
                <c:pt idx="71">
                  <c:v>0.12661951681724404</c:v>
                </c:pt>
                <c:pt idx="72">
                  <c:v>0.13508967704261987</c:v>
                </c:pt>
                <c:pt idx="73">
                  <c:v>0.14389064085238604</c:v>
                </c:pt>
                <c:pt idx="74">
                  <c:v>0.1530209223927417</c:v>
                </c:pt>
                <c:pt idx="75">
                  <c:v>0.16248280059764506</c:v>
                </c:pt>
                <c:pt idx="76">
                  <c:v>0.1722980473062308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CB-41FE-B627-758AFA3558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803174656"/>
        <c:axId val="803175488"/>
      </c:barChart>
      <c:catAx>
        <c:axId val="80317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803175488"/>
        <c:crosses val="autoZero"/>
        <c:auto val="1"/>
        <c:lblAlgn val="ctr"/>
        <c:lblOffset val="100"/>
        <c:noMultiLvlLbl val="0"/>
      </c:catAx>
      <c:valAx>
        <c:axId val="803175488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803174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C47D50-A84D-4E60-991C-BA4B385E250A}" type="datetimeFigureOut">
              <a:rPr lang="es-CL" smtClean="0"/>
              <a:t>15-01-2024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F71DFE8-4159-48A9-A67D-BA8913EFCC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1444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1DFE8-4159-48A9-A67D-BA8913EFCC6A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6203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1DFE8-4159-48A9-A67D-BA8913EFCC6A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03528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1DFE8-4159-48A9-A67D-BA8913EFCC6A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6618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1DFE8-4159-48A9-A67D-BA8913EFCC6A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0827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1DFE8-4159-48A9-A67D-BA8913EFCC6A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9589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1DFE8-4159-48A9-A67D-BA8913EFCC6A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75360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ECE3B-8A8E-DC47-B9E7-CF56273373CE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12007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DEF03BE6-E939-4D3A-911D-E9A710E4213B}" type="slidenum">
              <a:rPr lang="es-CL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27</a:t>
            </a:fld>
            <a:endParaRPr lang="es-CL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5581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10B83-DC68-9CB3-26B7-4BF431E64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39259"/>
            <a:ext cx="10515600" cy="837710"/>
          </a:xfrm>
        </p:spPr>
        <p:txBody>
          <a:bodyPr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MX"/>
              <a:t>TÍTULO DE PRESENTACIÓN</a:t>
            </a:r>
            <a:endParaRPr lang="es-CL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4EF85A1B-74A0-E128-CE32-50B638FB71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2212" y="3264816"/>
            <a:ext cx="6427574" cy="346738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Bajada lorem ipsum dolor sit amet</a:t>
            </a:r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D3EAE4C3-C21C-0F74-3775-DD3486554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01379" y="1989474"/>
            <a:ext cx="3989238" cy="261938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s-MX"/>
              <a:t>Epígrafe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35450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ortadi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10B83-DC68-9CB3-26B7-4BF431E64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79843"/>
            <a:ext cx="10515600" cy="837710"/>
          </a:xfrm>
        </p:spPr>
        <p:txBody>
          <a:bodyPr>
            <a:normAutofit/>
          </a:bodyPr>
          <a:lstStyle>
            <a:lvl1pPr algn="ctr">
              <a:defRPr sz="4600" b="1" i="0">
                <a:solidFill>
                  <a:srgbClr val="0B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MX"/>
              <a:t>Título de lámina</a:t>
            </a:r>
            <a:endParaRPr lang="es-CL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4EF85A1B-74A0-E128-CE32-50B638FB71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01159" y="3264816"/>
            <a:ext cx="3789682" cy="34673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B4581"/>
                </a:solidFill>
              </a:defRPr>
            </a:lvl1pPr>
          </a:lstStyle>
          <a:p>
            <a:pPr lvl="0"/>
            <a:r>
              <a:rPr lang="es-MX"/>
              <a:t>Bajada de lámina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7344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79EC74-3BED-0EC0-A81D-ABF62D8EA3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5090"/>
            <a:ext cx="5181600" cy="4351338"/>
          </a:xfrm>
        </p:spPr>
        <p:txBody>
          <a:bodyPr/>
          <a:lstStyle/>
          <a:p>
            <a:pPr lvl="0"/>
            <a:endParaRPr lang="es-CL"/>
          </a:p>
        </p:txBody>
      </p:sp>
      <p:sp>
        <p:nvSpPr>
          <p:cNvPr id="11" name="Marcador de texto 9">
            <a:extLst>
              <a:ext uri="{FF2B5EF4-FFF2-40B4-BE49-F238E27FC236}">
                <a16:creationId xmlns:a16="http://schemas.microsoft.com/office/drawing/2014/main" id="{FFDD4098-A489-3EDD-9C9D-BD18C95612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72200" y="1484313"/>
            <a:ext cx="5181600" cy="4351337"/>
          </a:xfrm>
        </p:spPr>
        <p:txBody>
          <a:bodyPr/>
          <a:lstStyle>
            <a:lvl1pPr>
              <a:defRPr sz="2400">
                <a:solidFill>
                  <a:srgbClr val="0C4581"/>
                </a:solidFill>
              </a:defRPr>
            </a:lvl1pPr>
            <a:lvl2pPr>
              <a:defRPr sz="2000">
                <a:solidFill>
                  <a:srgbClr val="0C4581"/>
                </a:solidFill>
              </a:defRPr>
            </a:lvl2pPr>
            <a:lvl3pPr>
              <a:defRPr sz="1800">
                <a:solidFill>
                  <a:srgbClr val="0C4581"/>
                </a:solidFill>
              </a:defRPr>
            </a:lvl3pPr>
            <a:lvl4pPr>
              <a:defRPr sz="1600">
                <a:solidFill>
                  <a:srgbClr val="0C4581"/>
                </a:solidFill>
              </a:defRPr>
            </a:lvl4pPr>
            <a:lvl5pPr>
              <a:defRPr sz="1600">
                <a:solidFill>
                  <a:srgbClr val="0C4581"/>
                </a:solidFill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D3881AA8-46B6-8B1C-2BFD-E829BBDBE929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31850" y="623078"/>
            <a:ext cx="10515600" cy="518388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rgbClr val="0B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Título de lámina</a:t>
            </a:r>
          </a:p>
        </p:txBody>
      </p:sp>
    </p:spTree>
    <p:extLst>
      <p:ext uri="{BB962C8B-B14F-4D97-AF65-F5344CB8AC3E}">
        <p14:creationId xmlns:p14="http://schemas.microsoft.com/office/powerpoint/2010/main" val="748288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Lámina interior_op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1A2E76-457B-7287-B7E9-E9E0C0329F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623078"/>
            <a:ext cx="10515600" cy="518388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rgbClr val="0B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Título de lámina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98520361-BD56-4E8E-9CB5-6FC8EDEDDB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1113" y="1991656"/>
            <a:ext cx="7569200" cy="3584575"/>
          </a:xfrm>
        </p:spPr>
        <p:txBody>
          <a:bodyPr/>
          <a:lstStyle>
            <a:lvl1pPr marL="0" indent="0">
              <a:buNone/>
              <a:defRPr sz="2000">
                <a:solidFill>
                  <a:srgbClr val="0C4581"/>
                </a:solidFill>
              </a:defRPr>
            </a:lvl1pPr>
          </a:lstStyle>
          <a:p>
            <a:pPr lvl="0"/>
            <a:r>
              <a:rPr lang="es-MX"/>
              <a:t>Texto de lámina. Lorem ipsum dolor sit amet.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7790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ámina interior_op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1A2E76-457B-7287-B7E9-E9E0C0329F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623078"/>
            <a:ext cx="10515600" cy="518388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rgbClr val="0B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Título de lámina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98520361-BD56-4E8E-9CB5-6FC8EDEDDB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1113" y="1991656"/>
            <a:ext cx="7569200" cy="3584575"/>
          </a:xfrm>
        </p:spPr>
        <p:txBody>
          <a:bodyPr/>
          <a:lstStyle>
            <a:lvl1pPr marL="0" indent="0">
              <a:buNone/>
              <a:defRPr sz="2000">
                <a:solidFill>
                  <a:srgbClr val="0C4581"/>
                </a:solidFill>
              </a:defRPr>
            </a:lvl1pPr>
          </a:lstStyle>
          <a:p>
            <a:pPr lvl="0"/>
            <a:r>
              <a:rPr lang="es-MX"/>
              <a:t>Texto de lámina. Lorem ipsum dolor sit amet.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9076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ier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19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adi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10B83-DC68-9CB3-26B7-4BF431E64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79843"/>
            <a:ext cx="10515600" cy="837710"/>
          </a:xfrm>
        </p:spPr>
        <p:txBody>
          <a:bodyPr>
            <a:normAutofit/>
          </a:bodyPr>
          <a:lstStyle>
            <a:lvl1pPr algn="ctr">
              <a:defRPr sz="4600" b="1" i="0">
                <a:solidFill>
                  <a:srgbClr val="0B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MX"/>
              <a:t>Título de lámina</a:t>
            </a:r>
            <a:endParaRPr lang="es-CL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4EF85A1B-74A0-E128-CE32-50B638FB71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01159" y="3264816"/>
            <a:ext cx="3789682" cy="34673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B4581"/>
                </a:solidFill>
              </a:defRPr>
            </a:lvl1pPr>
          </a:lstStyle>
          <a:p>
            <a:pPr lvl="0"/>
            <a:r>
              <a:rPr lang="es-MX"/>
              <a:t>Bajada de lámina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38214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ámina interior_op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1A2E76-457B-7287-B7E9-E9E0C0329F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623078"/>
            <a:ext cx="10515600" cy="518388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rgbClr val="0B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Título de lámina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98520361-BD56-4E8E-9CB5-6FC8EDEDDB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1113" y="1991656"/>
            <a:ext cx="7569200" cy="3584575"/>
          </a:xfrm>
        </p:spPr>
        <p:txBody>
          <a:bodyPr/>
          <a:lstStyle>
            <a:lvl1pPr marL="0" indent="0">
              <a:buNone/>
              <a:defRPr sz="2000">
                <a:solidFill>
                  <a:srgbClr val="0C4581"/>
                </a:solidFill>
              </a:defRPr>
            </a:lvl1pPr>
          </a:lstStyle>
          <a:p>
            <a:pPr lvl="0"/>
            <a:r>
              <a:rPr lang="es-MX"/>
              <a:t>Texto de lámina. Lorem ipsum dolor sit amet.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7356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ámina interior_op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1A2E76-457B-7287-B7E9-E9E0C0329F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623078"/>
            <a:ext cx="10515600" cy="518388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rgbClr val="0B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Título de lámina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98520361-BD56-4E8E-9CB5-6FC8EDEDDB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1113" y="1991656"/>
            <a:ext cx="7569200" cy="3584575"/>
          </a:xfrm>
        </p:spPr>
        <p:txBody>
          <a:bodyPr/>
          <a:lstStyle>
            <a:lvl1pPr marL="0" indent="0">
              <a:buNone/>
              <a:defRPr sz="2000">
                <a:solidFill>
                  <a:srgbClr val="0C4581"/>
                </a:solidFill>
              </a:defRPr>
            </a:lvl1pPr>
          </a:lstStyle>
          <a:p>
            <a:pPr lvl="0"/>
            <a:r>
              <a:rPr lang="es-MX"/>
              <a:t>Texto de lámina. Lorem ipsum dolor sit amet.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8706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79EC74-3BED-0EC0-A81D-ABF62D8EA3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5090"/>
            <a:ext cx="5181600" cy="4351338"/>
          </a:xfrm>
        </p:spPr>
        <p:txBody>
          <a:bodyPr/>
          <a:lstStyle/>
          <a:p>
            <a:pPr lvl="0"/>
            <a:endParaRPr lang="es-CL"/>
          </a:p>
        </p:txBody>
      </p:sp>
      <p:sp>
        <p:nvSpPr>
          <p:cNvPr id="11" name="Marcador de texto 9">
            <a:extLst>
              <a:ext uri="{FF2B5EF4-FFF2-40B4-BE49-F238E27FC236}">
                <a16:creationId xmlns:a16="http://schemas.microsoft.com/office/drawing/2014/main" id="{FFDD4098-A489-3EDD-9C9D-BD18C95612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72200" y="1484313"/>
            <a:ext cx="5181600" cy="4351337"/>
          </a:xfrm>
        </p:spPr>
        <p:txBody>
          <a:bodyPr/>
          <a:lstStyle>
            <a:lvl1pPr>
              <a:defRPr sz="2400">
                <a:solidFill>
                  <a:srgbClr val="0C4581"/>
                </a:solidFill>
              </a:defRPr>
            </a:lvl1pPr>
            <a:lvl2pPr>
              <a:defRPr sz="2000">
                <a:solidFill>
                  <a:srgbClr val="0C4581"/>
                </a:solidFill>
              </a:defRPr>
            </a:lvl2pPr>
            <a:lvl3pPr>
              <a:defRPr sz="1800">
                <a:solidFill>
                  <a:srgbClr val="0C4581"/>
                </a:solidFill>
              </a:defRPr>
            </a:lvl3pPr>
            <a:lvl4pPr>
              <a:defRPr sz="1600">
                <a:solidFill>
                  <a:srgbClr val="0C4581"/>
                </a:solidFill>
              </a:defRPr>
            </a:lvl4pPr>
            <a:lvl5pPr>
              <a:defRPr sz="1600">
                <a:solidFill>
                  <a:srgbClr val="0C4581"/>
                </a:solidFill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D3881AA8-46B6-8B1C-2BFD-E829BBDBE929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31850" y="623078"/>
            <a:ext cx="10515600" cy="518388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rgbClr val="0B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Título de lámina</a:t>
            </a:r>
          </a:p>
        </p:txBody>
      </p:sp>
    </p:spTree>
    <p:extLst>
      <p:ext uri="{BB962C8B-B14F-4D97-AF65-F5344CB8AC3E}">
        <p14:creationId xmlns:p14="http://schemas.microsoft.com/office/powerpoint/2010/main" val="4119224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ier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993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E9307F-9215-8B7E-6A89-D262591CF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F440AF-45BA-3CCC-F28E-4C45BF542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E3CF9B-A880-16EC-8EEA-BD5DC36F6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B844-D2FD-4367-9A67-58CA2711CF03}" type="datetimeFigureOut">
              <a:rPr lang="es-CL" smtClean="0"/>
              <a:t>15-01-2024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89ED35-CF85-A717-060B-1D49776EA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7061D4-5F99-286B-069A-22753CC0F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1240A-AECB-46D7-8DCA-AB15D1A8476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2365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2771" hangingPunct="0">
              <a:defRPr/>
            </a:pPr>
            <a:fld id="{86CB4B4D-7CA3-9044-876B-883B54F8677D}" type="slidenum">
              <a:rPr lang="es-CL" kern="0" smtClean="0">
                <a:solidFill>
                  <a:srgbClr val="000000"/>
                </a:solidFill>
                <a:latin typeface="Helvetica Neue Light"/>
                <a:sym typeface="Helvetica Neue Light"/>
              </a:rPr>
              <a:pPr algn="ctr" defTabSz="412771" hangingPunct="0">
                <a:defRPr/>
              </a:pPr>
              <a:t>‹Nº›</a:t>
            </a:fld>
            <a:endParaRPr lang="es-CL" kern="0">
              <a:solidFill>
                <a:srgbClr val="000000"/>
              </a:solidFill>
              <a:latin typeface="Helvetica Neue Light"/>
              <a:sym typeface="Helvetica Neue Light"/>
            </a:endParaRPr>
          </a:p>
        </p:txBody>
      </p:sp>
      <p:pic>
        <p:nvPicPr>
          <p:cNvPr id="5" name="monocromo_MinHacienda.png" descr="monocromo_MinHacienda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9409" y="216140"/>
            <a:ext cx="872817" cy="796446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n" descr="Imagen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566" y="4426"/>
            <a:ext cx="1082502" cy="95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n" descr="Imagen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2278" y="6773188"/>
            <a:ext cx="1082502" cy="950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7542798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ort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10B83-DC68-9CB3-26B7-4BF431E64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39259"/>
            <a:ext cx="10515600" cy="837710"/>
          </a:xfrm>
        </p:spPr>
        <p:txBody>
          <a:bodyPr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MX"/>
              <a:t>TÍTULO DE PRESENTACIÓN</a:t>
            </a:r>
            <a:endParaRPr lang="es-CL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4EF85A1B-74A0-E128-CE32-50B638FB71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2212" y="3264816"/>
            <a:ext cx="6427574" cy="346738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Bajada lorem ipsum dolor sit amet</a:t>
            </a:r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D3EAE4C3-C21C-0F74-3775-DD3486554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01379" y="1989474"/>
            <a:ext cx="3989238" cy="261938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s-MX"/>
              <a:t>Epígrafe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6838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7F2359B-04E4-01ED-689A-93A1663A0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5BCEEC-C96B-0DC0-4290-32F18394F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E2851F-2CF1-6901-1409-D84ED8AA5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5C7F5-E518-4449-946A-19B136B5AE60}" type="datetimeFigureOut">
              <a:rPr lang="es-CL" smtClean="0"/>
              <a:t>15-01-2024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2B1A28-07FD-79E1-FE0A-90EE1D5E2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DA1963-E09C-389D-ABAF-717B8D7A19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097A0-6419-AF42-932A-B78F8253A7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264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6" r:id="rId8"/>
    <p:sldLayoutId id="2147483721" r:id="rId9"/>
    <p:sldLayoutId id="2147483722" r:id="rId10"/>
    <p:sldLayoutId id="2147483723" r:id="rId11"/>
    <p:sldLayoutId id="2147483724" r:id="rId12"/>
    <p:sldLayoutId id="2147483664" r:id="rId13"/>
    <p:sldLayoutId id="214748366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F192F-BA96-5ED3-CCE0-0FAC920CF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5358"/>
            <a:ext cx="10515600" cy="837710"/>
          </a:xfrm>
        </p:spPr>
        <p:txBody>
          <a:bodyPr>
            <a:noAutofit/>
          </a:bodyPr>
          <a:lstStyle/>
          <a:p>
            <a:r>
              <a:rPr lang="es-CL" sz="2800" b="1"/>
              <a:t>Indicaciones </a:t>
            </a:r>
            <a:r>
              <a:rPr lang="es-CL" sz="2800"/>
              <a:t>del Ejecutivo</a:t>
            </a:r>
            <a:br>
              <a:rPr lang="es-CL" sz="2800"/>
            </a:br>
            <a:br>
              <a:rPr lang="es-CL" sz="1800" b="1"/>
            </a:br>
            <a:r>
              <a:rPr lang="es-CL" sz="1800" b="1"/>
              <a:t>Proyecto de ley </a:t>
            </a:r>
            <a:r>
              <a:rPr lang="es-ES" sz="1800" b="1"/>
              <a:t>que crea un nuevo Sistema Mixto de Pensiones y un Seguro Social en el pilar contributivo, mejora la Pensión Garantizada Universal y establece beneficios y modificaciones regulatorias que indica</a:t>
            </a:r>
            <a:br>
              <a:rPr lang="es-ES" sz="1800" b="1"/>
            </a:br>
            <a:br>
              <a:rPr lang="es-CL" sz="1800" b="1"/>
            </a:br>
            <a:r>
              <a:rPr lang="es-CL" sz="2400" b="1"/>
              <a:t>Bo</a:t>
            </a:r>
            <a:r>
              <a:rPr lang="es-CL" sz="2400"/>
              <a:t>letín N°15.480-13</a:t>
            </a:r>
            <a:br>
              <a:rPr lang="es-CL" sz="3600"/>
            </a:br>
            <a:br>
              <a:rPr lang="es-CL" sz="3600" b="1"/>
            </a:br>
            <a:r>
              <a:rPr lang="es-CL" sz="1600" b="1"/>
              <a:t>Cámara de Diputadas y Diputados</a:t>
            </a:r>
            <a:br>
              <a:rPr lang="es-CL" sz="1800" b="1"/>
            </a:br>
            <a:r>
              <a:rPr lang="es-CL" sz="1600" b="1"/>
              <a:t>Enero de 2024</a:t>
            </a:r>
            <a:endParaRPr lang="es-CL" sz="180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280AB8C-EFC6-183A-7F86-F47AF892E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12" y="4958833"/>
            <a:ext cx="2976644" cy="1002497"/>
          </a:xfrm>
          <a:prstGeom prst="rect">
            <a:avLst/>
          </a:prstGeom>
        </p:spPr>
      </p:pic>
      <p:pic>
        <p:nvPicPr>
          <p:cNvPr id="8" name="Imagen 7" descr="Imagen que contiene Gráfico de rectángulos&#10;&#10;Descripción generada automáticamente">
            <a:extLst>
              <a:ext uri="{FF2B5EF4-FFF2-40B4-BE49-F238E27FC236}">
                <a16:creationId xmlns:a16="http://schemas.microsoft.com/office/drawing/2014/main" id="{E86BFE48-DC84-A7BB-73B8-4377E21AC6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08" b="58903"/>
          <a:stretch/>
        </p:blipFill>
        <p:spPr>
          <a:xfrm>
            <a:off x="9279987" y="4958833"/>
            <a:ext cx="2719901" cy="100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65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6F4A4AB-9815-EE86-A27A-B93D63BB2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426" y="514921"/>
            <a:ext cx="11085104" cy="610260"/>
          </a:xfrm>
        </p:spPr>
        <p:txBody>
          <a:bodyPr>
            <a:noAutofit/>
          </a:bodyPr>
          <a:lstStyle/>
          <a:p>
            <a:r>
              <a:rPr lang="es-ES" sz="2800">
                <a:solidFill>
                  <a:schemeClr val="accent1">
                    <a:lumMod val="50000"/>
                  </a:schemeClr>
                </a:solidFill>
              </a:rPr>
              <a:t>PGU – Financiamiento y Responsabilidad Fiscal </a:t>
            </a:r>
          </a:p>
        </p:txBody>
      </p:sp>
      <p:sp>
        <p:nvSpPr>
          <p:cNvPr id="9" name="“">
            <a:extLst>
              <a:ext uri="{FF2B5EF4-FFF2-40B4-BE49-F238E27FC236}">
                <a16:creationId xmlns:a16="http://schemas.microsoft.com/office/drawing/2014/main" id="{186509CE-482B-890D-86E5-32FE8BAA8828}"/>
              </a:ext>
            </a:extLst>
          </p:cNvPr>
          <p:cNvSpPr txBox="1"/>
          <p:nvPr/>
        </p:nvSpPr>
        <p:spPr>
          <a:xfrm rot="10800000">
            <a:off x="10817835" y="1509159"/>
            <a:ext cx="72200" cy="3657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3000" b="1">
                <a:solidFill>
                  <a:schemeClr val="accent1">
                    <a:hueOff val="47394"/>
                    <a:satOff val="-25753"/>
                    <a:lumOff val="-7544"/>
                    <a:alpha val="14570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endParaRPr sz="2330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DB361C1-E99D-38D4-F1DD-C2B8E1BF8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95" y="2991536"/>
            <a:ext cx="265424" cy="26542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60208F8-28FF-11EC-28B3-2B5632B91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29" y="1991069"/>
            <a:ext cx="265424" cy="26542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BB5470F-7B2B-B4E4-9C8C-8DFBBA5D619B}"/>
              </a:ext>
            </a:extLst>
          </p:cNvPr>
          <p:cNvSpPr txBox="1"/>
          <p:nvPr/>
        </p:nvSpPr>
        <p:spPr>
          <a:xfrm>
            <a:off x="1091256" y="2858568"/>
            <a:ext cx="9881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6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indicación mantiene la gradualidad para el incremento del monto y cobertura de la PGU, pero modifica la condición de financiamiento por un </a:t>
            </a:r>
            <a:r>
              <a:rPr lang="es-ES" sz="16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nivel mínimo de recaudación de ingresos tributarios no mineros estructurales</a:t>
            </a:r>
            <a:r>
              <a:rPr lang="es-ES" sz="16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(ITNM), medidos como porcentaje del PIB no minero tendencial. </a:t>
            </a:r>
            <a:endParaRPr lang="es-ES" sz="1600" b="1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C8315E3-BAC0-1CA7-8222-4539DDF7EDFE}"/>
              </a:ext>
            </a:extLst>
          </p:cNvPr>
          <p:cNvSpPr txBox="1"/>
          <p:nvPr/>
        </p:nvSpPr>
        <p:spPr>
          <a:xfrm>
            <a:off x="1091256" y="1751034"/>
            <a:ext cx="9881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6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 aumento de monto y cobertura de la PGU </a:t>
            </a:r>
            <a:r>
              <a:rPr lang="es-ES" sz="16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el proyecto de ley en su versión inicial (mensaje </a:t>
            </a:r>
            <a:r>
              <a:rPr lang="es-ES" sz="160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N°</a:t>
            </a:r>
            <a:r>
              <a:rPr lang="es-ES" sz="16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180-370) </a:t>
            </a:r>
            <a:r>
              <a:rPr lang="es-CL" sz="16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encontraba sujeto a la publicación de la </a:t>
            </a:r>
            <a:r>
              <a:rPr lang="es-ES" sz="16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Reforma Tributaria hacia un Pacto Fiscal por el Desarrollo y la Justicia Social </a:t>
            </a:r>
            <a:r>
              <a:rPr lang="es-ES" sz="16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(Boletín </a:t>
            </a:r>
            <a:r>
              <a:rPr lang="es-ES" sz="160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N°</a:t>
            </a:r>
            <a:r>
              <a:rPr lang="es-ES" sz="16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15.170-05)</a:t>
            </a:r>
            <a:r>
              <a:rPr lang="es-ES" sz="16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s-CL" sz="160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87868AE-C35F-3679-B569-09412AD8B5CB}"/>
              </a:ext>
            </a:extLst>
          </p:cNvPr>
          <p:cNvSpPr txBox="1"/>
          <p:nvPr/>
        </p:nvSpPr>
        <p:spPr>
          <a:xfrm>
            <a:off x="852488" y="4061669"/>
            <a:ext cx="1003754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CL" sz="1400" b="1" u="sng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Aumento monto PGU (primer a cuarto grupo de beneficiarios)</a:t>
            </a:r>
            <a:r>
              <a:rPr lang="es-CL" sz="1400" b="1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  <a:r>
              <a:rPr lang="es-CL" sz="140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s-ES" sz="140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partir de la mitad del año en que se verifique que el nivel de los ITNM estructurales del año anterior como porcentaje del PIB no minero tendencial sea igual o superior a 22,2% </a:t>
            </a:r>
            <a:r>
              <a:rPr lang="es-ES" sz="1400" b="1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(1)</a:t>
            </a:r>
            <a:r>
              <a:rPr lang="es-ES" sz="140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es-CL" sz="140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742950" indent="-285750" algn="just">
              <a:buFont typeface="Arial" panose="020B0604020202020204" pitchFamily="34" charset="0"/>
              <a:buChar char="•"/>
            </a:pPr>
            <a:endParaRPr lang="es-CL" sz="1400">
              <a:solidFill>
                <a:srgbClr val="005C9E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sz="1400" b="1" u="sng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Aumento de cobertura</a:t>
            </a:r>
            <a:r>
              <a:rPr lang="es-ES" sz="1400" b="1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  <a:r>
              <a:rPr lang="es-ES" sz="140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Se deben cumplir dos condiciones:</a:t>
            </a:r>
            <a:endParaRPr lang="es-CL" sz="140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sz="140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Seis años posteriores al cumplimiento del primer gatillo; y</a:t>
            </a:r>
            <a:endParaRPr lang="es-CL" sz="140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sz="140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partir del año siguiente a aquel en que se verifique que el nivel de los ITNM estructurales del año anterior</a:t>
            </a:r>
            <a:r>
              <a:rPr lang="es-CL" sz="140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s-ES" sz="140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como porcentaje del PIB no minero tendencial sea igual o superior a 23,0% </a:t>
            </a:r>
            <a:r>
              <a:rPr lang="es-ES" sz="1400" b="1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(2)</a:t>
            </a:r>
            <a:r>
              <a:rPr lang="es-ES" sz="140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es-CL" sz="140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481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4BC675AE-BA9E-56B7-575E-4872B46B2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346" y="2375339"/>
            <a:ext cx="1471653" cy="16756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a 4">
                <a:extLst>
                  <a:ext uri="{FF2B5EF4-FFF2-40B4-BE49-F238E27FC236}">
                    <a16:creationId xmlns:a16="http://schemas.microsoft.com/office/drawing/2014/main" id="{8812F41D-BEB6-DD83-4120-7DF9F9E460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9710505"/>
                  </p:ext>
                </p:extLst>
              </p:nvPr>
            </p:nvGraphicFramePr>
            <p:xfrm>
              <a:off x="1148878" y="1616419"/>
              <a:ext cx="9506422" cy="195961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988297">
                      <a:extLst>
                        <a:ext uri="{9D8B030D-6E8A-4147-A177-3AD203B41FA5}">
                          <a16:colId xmlns:a16="http://schemas.microsoft.com/office/drawing/2014/main" val="4227750619"/>
                        </a:ext>
                      </a:extLst>
                    </a:gridCol>
                    <a:gridCol w="3518125">
                      <a:extLst>
                        <a:ext uri="{9D8B030D-6E8A-4147-A177-3AD203B41FA5}">
                          <a16:colId xmlns:a16="http://schemas.microsoft.com/office/drawing/2014/main" val="853401298"/>
                        </a:ext>
                      </a:extLst>
                    </a:gridCol>
                  </a:tblGrid>
                  <a:tr h="10847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400">
                              <a:solidFill>
                                <a:srgbClr val="002060"/>
                              </a:solidFill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</a:rPr>
                            <a:t>Condición que debe cumplir el indicador:</a:t>
                          </a:r>
                        </a:p>
                        <a:p>
                          <a:pPr algn="ctr"/>
                          <a:r>
                            <a:rPr lang="es-CL" sz="1400">
                              <a:solidFill>
                                <a:srgbClr val="002060"/>
                              </a:solidFill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</a:rPr>
                            <a:t> 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sz="140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𝐼𝑛𝑑𝑖𝑐𝑎𝑑𝑜</m:t>
                                </m:r>
                                <m:sSub>
                                  <m:sSubPr>
                                    <m:ctrlPr>
                                      <a:rPr lang="es-CL" sz="1400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14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s-CL" sz="14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𝑃𝐺𝑈</m:t>
                                    </m:r>
                                  </m:sub>
                                </m:sSub>
                                <m:r>
                                  <a:rPr lang="es-CL" sz="140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CL" sz="1400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sz="14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𝐼𝑛𝑔𝑟𝑒𝑠𝑜𝑠</m:t>
                                    </m:r>
                                    <m:r>
                                      <a:rPr lang="es-CL" sz="14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CL" sz="14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𝑇𝑟𝑖𝑏𝑢𝑡𝑎𝑟𝑖𝑜𝑠</m:t>
                                    </m:r>
                                    <m:r>
                                      <a:rPr lang="es-CL" sz="14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CL" sz="14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𝑁𝑜</m:t>
                                    </m:r>
                                    <m:r>
                                      <a:rPr lang="es-CL" sz="14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CL" sz="14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𝑀𝑖𝑛𝑒𝑟𝑜𝑠</m:t>
                                    </m:r>
                                    <m:r>
                                      <a:rPr lang="es-CL" sz="14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CL" sz="14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𝐸𝑠𝑡𝑟𝑢𝑐𝑡𝑢𝑟𝑎𝑙𝑒𝑠</m:t>
                                    </m:r>
                                  </m:num>
                                  <m:den>
                                    <m:r>
                                      <a:rPr lang="es-CL" sz="14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𝑃𝐼𝐵</m:t>
                                    </m:r>
                                    <m:r>
                                      <a:rPr lang="es-CL" sz="14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CL" sz="14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𝑁𝑜</m:t>
                                    </m:r>
                                    <m:r>
                                      <a:rPr lang="es-CL" sz="14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CL" sz="14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𝑀𝑖𝑛𝑒𝑟𝑜</m:t>
                                    </m:r>
                                    <m:r>
                                      <a:rPr lang="es-CL" sz="14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CL" sz="14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𝑇𝑒𝑛𝑑𝑒𝑛𝑐𝑖𝑎𝑙</m:t>
                                    </m:r>
                                  </m:den>
                                </m:f>
                                <m:r>
                                  <a:rPr lang="es-CL" sz="140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∗100</m:t>
                                </m:r>
                              </m:oMath>
                            </m:oMathPara>
                          </a14:m>
                          <a:endParaRPr lang="es-CL" sz="1400">
                            <a:solidFill>
                              <a:srgbClr val="002060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</a:endParaRPr>
                        </a:p>
                        <a:p>
                          <a:pPr algn="ctr"/>
                          <a:r>
                            <a:rPr lang="es-CL" sz="1400">
                              <a:solidFill>
                                <a:srgbClr val="002060"/>
                              </a:solidFill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</a:rPr>
                            <a:t> </a:t>
                          </a:r>
                          <a:endParaRPr lang="es-CL" sz="1400">
                            <a:solidFill>
                              <a:srgbClr val="002060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BF0F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400">
                              <a:solidFill>
                                <a:srgbClr val="002060"/>
                              </a:solidFill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</a:rPr>
                            <a:t>Aumento por concepto PGU</a:t>
                          </a:r>
                          <a:endParaRPr lang="es-CL" sz="1400">
                            <a:solidFill>
                              <a:srgbClr val="002060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BF0F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17610945"/>
                      </a:ext>
                    </a:extLst>
                  </a:tr>
                  <a:tr h="2908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s-CL" sz="1400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≥22,</m:t>
                              </m:r>
                              <m:r>
                                <a:rPr lang="es-CL" sz="1400" b="0" i="0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CL" sz="1400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</m:oMath>
                          </a14:m>
                          <a:r>
                            <a:rPr lang="es-CL" sz="1400">
                              <a:solidFill>
                                <a:srgbClr val="002060"/>
                              </a:solidFill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</a:rPr>
                            <a:t> (1)</a:t>
                          </a:r>
                          <a:endParaRPr lang="es-CL" sz="1400">
                            <a:solidFill>
                              <a:srgbClr val="002060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6F8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400">
                              <a:solidFill>
                                <a:srgbClr val="002060"/>
                              </a:solidFill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</a:rPr>
                            <a:t>Aumento monto PGU a $250.000</a:t>
                          </a:r>
                          <a:endParaRPr lang="es-CL" sz="1400">
                            <a:solidFill>
                              <a:srgbClr val="002060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6F8F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7807558"/>
                      </a:ext>
                    </a:extLst>
                  </a:tr>
                  <a:tr h="49449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s-CL" sz="1400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≥23,</m:t>
                              </m:r>
                              <m:r>
                                <a:rPr lang="es-CL" sz="1400" b="0" i="0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s-CL" sz="1400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</m:oMath>
                          </a14:m>
                          <a:r>
                            <a:rPr lang="es-CL" sz="1400">
                              <a:solidFill>
                                <a:srgbClr val="002060"/>
                              </a:solidFill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</a:rPr>
                            <a:t> (2)</a:t>
                          </a:r>
                          <a:endParaRPr lang="es-CL" sz="1400">
                            <a:solidFill>
                              <a:srgbClr val="002060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6F8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400">
                              <a:solidFill>
                                <a:srgbClr val="002060"/>
                              </a:solidFill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</a:rPr>
                            <a:t>Aumento cobertura PGU al 100% población</a:t>
                          </a:r>
                          <a:endParaRPr lang="es-CL" sz="1400">
                            <a:solidFill>
                              <a:srgbClr val="002060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6F8F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91558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a 4">
                <a:extLst>
                  <a:ext uri="{FF2B5EF4-FFF2-40B4-BE49-F238E27FC236}">
                    <a16:creationId xmlns:a16="http://schemas.microsoft.com/office/drawing/2014/main" id="{8812F41D-BEB6-DD83-4120-7DF9F9E460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9710505"/>
                  </p:ext>
                </p:extLst>
              </p:nvPr>
            </p:nvGraphicFramePr>
            <p:xfrm>
              <a:off x="1148878" y="1616419"/>
              <a:ext cx="9506422" cy="195961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988297">
                      <a:extLst>
                        <a:ext uri="{9D8B030D-6E8A-4147-A177-3AD203B41FA5}">
                          <a16:colId xmlns:a16="http://schemas.microsoft.com/office/drawing/2014/main" val="4227750619"/>
                        </a:ext>
                      </a:extLst>
                    </a:gridCol>
                    <a:gridCol w="3518125">
                      <a:extLst>
                        <a:ext uri="{9D8B030D-6E8A-4147-A177-3AD203B41FA5}">
                          <a16:colId xmlns:a16="http://schemas.microsoft.com/office/drawing/2014/main" val="853401298"/>
                        </a:ext>
                      </a:extLst>
                    </a:gridCol>
                  </a:tblGrid>
                  <a:tr h="11366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1070" r="-58698" b="-775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400">
                              <a:solidFill>
                                <a:srgbClr val="002060"/>
                              </a:solidFill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</a:rPr>
                            <a:t>Aumento por concepto PGU</a:t>
                          </a:r>
                          <a:endParaRPr lang="es-CL" sz="1400">
                            <a:solidFill>
                              <a:srgbClr val="002060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BF0F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1761094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378000" r="-58698" b="-19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400">
                              <a:solidFill>
                                <a:srgbClr val="002060"/>
                              </a:solidFill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</a:rPr>
                            <a:t>Aumento monto PGU a $250.000</a:t>
                          </a:r>
                          <a:endParaRPr lang="es-CL" sz="1400">
                            <a:solidFill>
                              <a:srgbClr val="002060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6F8F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780755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281176" r="-58698" b="-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400">
                              <a:solidFill>
                                <a:srgbClr val="002060"/>
                              </a:solidFill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</a:rPr>
                            <a:t>Aumento cobertura PGU al 100% población</a:t>
                          </a:r>
                          <a:endParaRPr lang="es-CL" sz="1400">
                            <a:solidFill>
                              <a:srgbClr val="002060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6F8F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91558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CuadroTexto 10">
            <a:extLst>
              <a:ext uri="{FF2B5EF4-FFF2-40B4-BE49-F238E27FC236}">
                <a16:creationId xmlns:a16="http://schemas.microsoft.com/office/drawing/2014/main" id="{B001E534-D677-030B-E0CB-93AAABC3703C}"/>
              </a:ext>
            </a:extLst>
          </p:cNvPr>
          <p:cNvSpPr txBox="1"/>
          <p:nvPr/>
        </p:nvSpPr>
        <p:spPr>
          <a:xfrm>
            <a:off x="1148878" y="4050983"/>
            <a:ext cx="9881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¿Por qué utilizar una medida de financiamiento estructural acotada?</a:t>
            </a:r>
          </a:p>
          <a:p>
            <a:pPr algn="just"/>
            <a:endParaRPr lang="es-ES" sz="1600" b="1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Entrega mayor certidumbre sobre el financiamiento de la medida, al estar basada en un componente más estable. Aunque el indicador propuesto es acotado, representa una proporción mayoritaria del total.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4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Además, excluir ingresos de origen minero, hace que el financiamiento permanente de las pensiones no dependa de elementos volátiles y de mayor incertidumbre en su evolución, como la cotización internacional del precio del cobre o del litio.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4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Una motivación similar se aplica para excluir otro tipo de ingresos: ingresos por imposiciones previsionales (salud).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4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Difiere del </a:t>
            </a:r>
            <a:r>
              <a:rPr lang="es-CL" sz="1400" i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gatillo</a:t>
            </a:r>
            <a:r>
              <a:rPr lang="es-CL" sz="14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gratuidad de Educación Superior, pues ya no se calcula el PIB Tendencial. </a:t>
            </a:r>
          </a:p>
        </p:txBody>
      </p:sp>
      <p:sp>
        <p:nvSpPr>
          <p:cNvPr id="15" name="Marcador de texto 1">
            <a:extLst>
              <a:ext uri="{FF2B5EF4-FFF2-40B4-BE49-F238E27FC236}">
                <a16:creationId xmlns:a16="http://schemas.microsoft.com/office/drawing/2014/main" id="{B49F8AB5-6BAB-BECE-DCC3-8CEF7279E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426" y="514921"/>
            <a:ext cx="11085104" cy="610260"/>
          </a:xfrm>
        </p:spPr>
        <p:txBody>
          <a:bodyPr>
            <a:noAutofit/>
          </a:bodyPr>
          <a:lstStyle/>
          <a:p>
            <a:r>
              <a:rPr lang="es-ES" sz="2800">
                <a:solidFill>
                  <a:schemeClr val="accent1">
                    <a:lumMod val="50000"/>
                  </a:schemeClr>
                </a:solidFill>
              </a:rPr>
              <a:t>PGU – Financiamiento y Responsabilidad Fiscal </a:t>
            </a:r>
          </a:p>
        </p:txBody>
      </p:sp>
    </p:spTree>
    <p:extLst>
      <p:ext uri="{BB962C8B-B14F-4D97-AF65-F5344CB8AC3E}">
        <p14:creationId xmlns:p14="http://schemas.microsoft.com/office/powerpoint/2010/main" val="2245076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E97834A-EE19-50FD-0AEC-350D71A8F2C3}"/>
              </a:ext>
            </a:extLst>
          </p:cNvPr>
          <p:cNvSpPr txBox="1"/>
          <p:nvPr/>
        </p:nvSpPr>
        <p:spPr>
          <a:xfrm>
            <a:off x="514653" y="6387696"/>
            <a:ext cx="79526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>
                <a:solidFill>
                  <a:schemeClr val="bg1">
                    <a:lumMod val="50000"/>
                  </a:schemeClr>
                </a:solidFill>
                <a:latin typeface="gobCL" panose="02000603050000020004"/>
              </a:rPr>
              <a:t>Fuente: </a:t>
            </a:r>
            <a:r>
              <a:rPr lang="es-ES" sz="1000">
                <a:solidFill>
                  <a:schemeClr val="bg1">
                    <a:lumMod val="50000"/>
                  </a:schemeClr>
                </a:solidFill>
                <a:latin typeface="gobCL" panose="02000603050000020004"/>
              </a:rPr>
              <a:t>Informe </a:t>
            </a:r>
            <a:r>
              <a:rPr lang="es-ES" sz="10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</a:t>
            </a:r>
            <a:r>
              <a:rPr lang="es-ES" sz="1000">
                <a:solidFill>
                  <a:schemeClr val="bg1">
                    <a:lumMod val="50000"/>
                  </a:schemeClr>
                </a:solidFill>
                <a:latin typeface="gobCL" panose="02000603050000020004"/>
              </a:rPr>
              <a:t> Finanzas Públicas del tercer trimestre de 2023 (octubre) Dipres y Estimación por Pacto Fiscal, Ministerio de Hacienda.</a:t>
            </a:r>
            <a:endParaRPr lang="es-CL" sz="1000">
              <a:solidFill>
                <a:schemeClr val="bg1">
                  <a:lumMod val="50000"/>
                </a:schemeClr>
              </a:solidFill>
              <a:latin typeface="gobCL" panose="020006030500000200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87F48EA-8CA2-8914-309C-51F6E19E82B5}"/>
              </a:ext>
            </a:extLst>
          </p:cNvPr>
          <p:cNvSpPr txBox="1"/>
          <p:nvPr/>
        </p:nvSpPr>
        <p:spPr>
          <a:xfrm>
            <a:off x="982261" y="1404606"/>
            <a:ext cx="3836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Gatillo PGU</a:t>
            </a:r>
          </a:p>
          <a:p>
            <a:pPr algn="ctr"/>
            <a:r>
              <a:rPr lang="es-CL" sz="14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(% del PIB No Minero Tendencial)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62E9A4E-A4B6-995C-0676-9FF21A7DB78E}"/>
              </a:ext>
            </a:extLst>
          </p:cNvPr>
          <p:cNvSpPr txBox="1"/>
          <p:nvPr/>
        </p:nvSpPr>
        <p:spPr>
          <a:xfrm>
            <a:off x="6096000" y="1666216"/>
            <a:ext cx="5545749" cy="24776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CL" sz="1400" b="1" u="sng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En caso de existir Pacto fiscal:</a:t>
            </a:r>
          </a:p>
          <a:p>
            <a:pPr algn="just"/>
            <a:endParaRPr lang="es-CL" sz="140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20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En el escenario proyectado, en 2025 se cumpliría la condición para que el </a:t>
            </a:r>
            <a:r>
              <a:rPr lang="es-ES" sz="1200" b="1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segundo semestre comience el pago de $250.000 </a:t>
            </a:r>
            <a:r>
              <a:rPr lang="es-ES" sz="120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 personas con pensión base $0, en base a información de 2024.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Se asume que la eliminación del test de afluencia, universalidad de la PGU, </a:t>
            </a:r>
            <a:r>
              <a:rPr lang="es-ES" sz="1200" b="1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se activaría el año 2031</a:t>
            </a:r>
            <a:r>
              <a:rPr lang="es-ES" sz="120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, debido a que deben transcurrir 6 años desde el cumplimiento del primer gatillo, según lo establecido.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CL" sz="120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CL" sz="120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algn="just"/>
            <a:endParaRPr lang="es-CL" sz="1400">
              <a:solidFill>
                <a:srgbClr val="005C9E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74D1C302-3C51-F65A-6677-501C142B53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6936224"/>
              </p:ext>
            </p:extLst>
          </p:nvPr>
        </p:nvGraphicFramePr>
        <p:xfrm>
          <a:off x="333499" y="2059433"/>
          <a:ext cx="5545749" cy="4137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AAF7A3D4-58EE-305F-B84B-BF202E6CBB74}"/>
              </a:ext>
            </a:extLst>
          </p:cNvPr>
          <p:cNvSpPr txBox="1"/>
          <p:nvPr/>
        </p:nvSpPr>
        <p:spPr>
          <a:xfrm>
            <a:off x="6095999" y="4007205"/>
            <a:ext cx="5545749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CL" sz="1200" b="1" u="sng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En caso de ausencia de Pacto fiscal:</a:t>
            </a:r>
          </a:p>
          <a:p>
            <a:pPr algn="just"/>
            <a:endParaRPr lang="es-CL" sz="120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10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El primer gatillo podría verificarse en 2027, aumentándose el valor de la PGU durante el segundo semestre del año 2027 para el primer grupo de la transición.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10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Con la información disponible, se puede señalar que en 2033 no se activaría el segundo gatillo para la universalidad de la PGU. </a:t>
            </a:r>
          </a:p>
        </p:txBody>
      </p:sp>
      <p:sp>
        <p:nvSpPr>
          <p:cNvPr id="11" name="Marcador de texto 1">
            <a:extLst>
              <a:ext uri="{FF2B5EF4-FFF2-40B4-BE49-F238E27FC236}">
                <a16:creationId xmlns:a16="http://schemas.microsoft.com/office/drawing/2014/main" id="{D02BD187-13D4-2B6F-47B8-E368303B9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426" y="514921"/>
            <a:ext cx="11085104" cy="610260"/>
          </a:xfrm>
        </p:spPr>
        <p:txBody>
          <a:bodyPr>
            <a:noAutofit/>
          </a:bodyPr>
          <a:lstStyle/>
          <a:p>
            <a:r>
              <a:rPr lang="es-ES" sz="2800">
                <a:solidFill>
                  <a:schemeClr val="accent1">
                    <a:lumMod val="50000"/>
                  </a:schemeClr>
                </a:solidFill>
              </a:rPr>
              <a:t>PGU – Financiamiento y Responsabilidad Fiscal </a:t>
            </a:r>
          </a:p>
        </p:txBody>
      </p:sp>
    </p:spTree>
    <p:extLst>
      <p:ext uri="{BB962C8B-B14F-4D97-AF65-F5344CB8AC3E}">
        <p14:creationId xmlns:p14="http://schemas.microsoft.com/office/powerpoint/2010/main" val="706454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B28DD93-F764-857A-762E-DE78791F798E}"/>
              </a:ext>
            </a:extLst>
          </p:cNvPr>
          <p:cNvSpPr txBox="1"/>
          <p:nvPr/>
        </p:nvSpPr>
        <p:spPr>
          <a:xfrm>
            <a:off x="596308" y="560690"/>
            <a:ext cx="10376491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ES" sz="3200" b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PGU - Proyección Beneficiarios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22C9869-F4D7-E408-757B-E300ED4CFA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365073"/>
              </p:ext>
            </p:extLst>
          </p:nvPr>
        </p:nvGraphicFramePr>
        <p:xfrm>
          <a:off x="1351607" y="1771885"/>
          <a:ext cx="9488785" cy="378000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897757">
                  <a:extLst>
                    <a:ext uri="{9D8B030D-6E8A-4147-A177-3AD203B41FA5}">
                      <a16:colId xmlns:a16="http://schemas.microsoft.com/office/drawing/2014/main" val="2362183852"/>
                    </a:ext>
                  </a:extLst>
                </a:gridCol>
                <a:gridCol w="1897757">
                  <a:extLst>
                    <a:ext uri="{9D8B030D-6E8A-4147-A177-3AD203B41FA5}">
                      <a16:colId xmlns:a16="http://schemas.microsoft.com/office/drawing/2014/main" val="3106792140"/>
                    </a:ext>
                  </a:extLst>
                </a:gridCol>
                <a:gridCol w="1897757">
                  <a:extLst>
                    <a:ext uri="{9D8B030D-6E8A-4147-A177-3AD203B41FA5}">
                      <a16:colId xmlns:a16="http://schemas.microsoft.com/office/drawing/2014/main" val="3296091137"/>
                    </a:ext>
                  </a:extLst>
                </a:gridCol>
                <a:gridCol w="1897757">
                  <a:extLst>
                    <a:ext uri="{9D8B030D-6E8A-4147-A177-3AD203B41FA5}">
                      <a16:colId xmlns:a16="http://schemas.microsoft.com/office/drawing/2014/main" val="661200949"/>
                    </a:ext>
                  </a:extLst>
                </a:gridCol>
                <a:gridCol w="1897757">
                  <a:extLst>
                    <a:ext uri="{9D8B030D-6E8A-4147-A177-3AD203B41FA5}">
                      <a16:colId xmlns:a16="http://schemas.microsoft.com/office/drawing/2014/main" val="346961261"/>
                    </a:ext>
                  </a:extLst>
                </a:gridCol>
              </a:tblGrid>
              <a:tr h="7113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Año/1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D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Invalidez PBS y APS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D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PGU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D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Leyes especiales/2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D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SDM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D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673212"/>
                  </a:ext>
                </a:extLst>
              </a:tr>
              <a:tr h="27896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287.600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679.490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13.803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22.684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216699"/>
                  </a:ext>
                </a:extLst>
              </a:tr>
              <a:tr h="27896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2026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286.070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1.663.680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18.998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22.410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236504"/>
                  </a:ext>
                </a:extLst>
              </a:tr>
              <a:tr h="27896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2027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283.320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2.627.640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27.403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22.188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3623488"/>
                  </a:ext>
                </a:extLst>
              </a:tr>
              <a:tr h="27896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2028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279.520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2.909.310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34.361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21.976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7413765"/>
                  </a:ext>
                </a:extLst>
              </a:tr>
              <a:tr h="27896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2029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274.970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3.009.950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33.065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21.815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3927099"/>
                  </a:ext>
                </a:extLst>
              </a:tr>
              <a:tr h="27896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2030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271.240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3.106.940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31.595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21.843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6653037"/>
                  </a:ext>
                </a:extLst>
              </a:tr>
              <a:tr h="27896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2031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269.450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3.449.410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30.067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21.536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6138633"/>
                  </a:ext>
                </a:extLst>
              </a:tr>
              <a:tr h="27896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2032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267.430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3.558.550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28.504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21.247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7634232"/>
                  </a:ext>
                </a:extLst>
              </a:tr>
              <a:tr h="27896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2033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265.890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3.668.220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26.894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20.978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8992465"/>
                  </a:ext>
                </a:extLst>
              </a:tr>
              <a:tr h="27896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2034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265.130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3.774.480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25.276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20.736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3331106"/>
                  </a:ext>
                </a:extLst>
              </a:tr>
              <a:tr h="27896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2035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5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263.800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5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3.869.160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5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23.739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5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20.527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5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3977224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F6ECB5C2-462B-16FB-9900-56176DAC06CF}"/>
              </a:ext>
            </a:extLst>
          </p:cNvPr>
          <p:cNvSpPr txBox="1"/>
          <p:nvPr/>
        </p:nvSpPr>
        <p:spPr>
          <a:xfrm>
            <a:off x="1351606" y="1306114"/>
            <a:ext cx="9488786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s-ES" sz="2000" b="1">
                <a:solidFill>
                  <a:srgbClr val="004677"/>
                </a:solidFill>
                <a:latin typeface="gobCL" pitchFamily="2" charset="77"/>
                <a:cs typeface="Calibri"/>
              </a:rPr>
              <a:t>Número de beneficiarios afectos a los cambios de la reforma por tipo de pensión y año</a:t>
            </a:r>
            <a:endParaRPr lang="es-CL" sz="2000" b="1">
              <a:solidFill>
                <a:srgbClr val="004677"/>
              </a:solidFill>
              <a:latin typeface="gobCL" pitchFamily="2" charset="77"/>
              <a:cs typeface="Calibr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796310-245E-30EE-A4D4-0D30FADF08BD}"/>
              </a:ext>
            </a:extLst>
          </p:cNvPr>
          <p:cNvSpPr txBox="1"/>
          <p:nvPr/>
        </p:nvSpPr>
        <p:spPr>
          <a:xfrm>
            <a:off x="1351608" y="5555992"/>
            <a:ext cx="948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>
                <a:solidFill>
                  <a:srgbClr val="002060"/>
                </a:solidFill>
              </a:rPr>
              <a:t>Nota: </a:t>
            </a:r>
            <a:r>
              <a:rPr lang="es-ES" sz="1200">
                <a:solidFill>
                  <a:srgbClr val="002060"/>
                </a:solidFill>
              </a:rPr>
              <a:t>(1) Asume que la condición de ingresos se cumple en 2024 y se aumentan los beneficios en 2025 (2)  corresponde a un subconjunto de los beneficiarios de PGU que se incluyen por el cambio de la definición de pensión base </a:t>
            </a:r>
            <a:endParaRPr lang="es-CL" sz="1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499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69C35C03-19A3-6681-A01C-957864A061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3949442"/>
              </p:ext>
            </p:extLst>
          </p:nvPr>
        </p:nvGraphicFramePr>
        <p:xfrm>
          <a:off x="737582" y="1615376"/>
          <a:ext cx="10673367" cy="4766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5F6EDD8B-2594-056E-F160-C829A4C2953E}"/>
              </a:ext>
            </a:extLst>
          </p:cNvPr>
          <p:cNvSpPr txBox="1"/>
          <p:nvPr/>
        </p:nvSpPr>
        <p:spPr>
          <a:xfrm>
            <a:off x="1307157" y="1107069"/>
            <a:ext cx="9895437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CL" b="1">
                <a:solidFill>
                  <a:srgbClr val="004677"/>
                </a:solidFill>
                <a:latin typeface="gobCL" pitchFamily="2" charset="77"/>
                <a:cs typeface="Calibri"/>
              </a:rPr>
              <a:t>Mayor gasto por incremento del monto y cobertura de la PGU (MM$ 2023)</a:t>
            </a:r>
          </a:p>
        </p:txBody>
      </p:sp>
      <p:sp>
        <p:nvSpPr>
          <p:cNvPr id="9" name="Marcador de texto 1">
            <a:extLst>
              <a:ext uri="{FF2B5EF4-FFF2-40B4-BE49-F238E27FC236}">
                <a16:creationId xmlns:a16="http://schemas.microsoft.com/office/drawing/2014/main" id="{CA9F055C-6DE6-5EDF-08C9-71F53F200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623078"/>
            <a:ext cx="10515600" cy="518388"/>
          </a:xfrm>
        </p:spPr>
        <p:txBody>
          <a:bodyPr>
            <a:normAutofit lnSpcReduction="10000"/>
          </a:bodyPr>
          <a:lstStyle/>
          <a:p>
            <a:r>
              <a:rPr lang="es-ES" sz="3200" b="1">
                <a:solidFill>
                  <a:schemeClr val="accent1">
                    <a:lumMod val="50000"/>
                  </a:schemeClr>
                </a:solidFill>
              </a:rPr>
              <a:t>PGU - Efectos sobre el Presupuesto Fiscal </a:t>
            </a:r>
            <a:endParaRPr lang="es-CL" sz="320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A23D6FF-F52C-D483-8D75-9812E92493B1}"/>
              </a:ext>
            </a:extLst>
          </p:cNvPr>
          <p:cNvSpPr txBox="1"/>
          <p:nvPr/>
        </p:nvSpPr>
        <p:spPr>
          <a:xfrm>
            <a:off x="514653" y="6387696"/>
            <a:ext cx="79526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>
                <a:solidFill>
                  <a:schemeClr val="bg1">
                    <a:lumMod val="50000"/>
                  </a:schemeClr>
                </a:solidFill>
                <a:latin typeface="gobCL" panose="02000603050000020004"/>
              </a:rPr>
              <a:t>Fuente: </a:t>
            </a:r>
            <a:r>
              <a:rPr lang="es-ES" sz="1000">
                <a:solidFill>
                  <a:schemeClr val="bg1">
                    <a:lumMod val="50000"/>
                  </a:schemeClr>
                </a:solidFill>
                <a:latin typeface="gobCL" panose="02000603050000020004"/>
              </a:rPr>
              <a:t>Dipres</a:t>
            </a:r>
            <a:endParaRPr lang="es-CL" sz="1000">
              <a:solidFill>
                <a:schemeClr val="bg1">
                  <a:lumMod val="50000"/>
                </a:schemeClr>
              </a:solidFill>
              <a:latin typeface="gobCL" panose="0200060305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1486827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BE37B6CE-9EAE-C390-B925-5214509ECD75}"/>
              </a:ext>
            </a:extLst>
          </p:cNvPr>
          <p:cNvSpPr/>
          <p:nvPr/>
        </p:nvSpPr>
        <p:spPr>
          <a:xfrm>
            <a:off x="11834326" y="3397897"/>
            <a:ext cx="660918" cy="657031"/>
          </a:xfrm>
          <a:prstGeom prst="ellipse">
            <a:avLst/>
          </a:prstGeom>
          <a:solidFill>
            <a:srgbClr val="004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número de diapositiva 2">
            <a:extLst>
              <a:ext uri="{FF2B5EF4-FFF2-40B4-BE49-F238E27FC236}">
                <a16:creationId xmlns:a16="http://schemas.microsoft.com/office/drawing/2014/main" id="{A1DEBD29-D2AF-23C0-4C81-62E64C31E07E}"/>
              </a:ext>
            </a:extLst>
          </p:cNvPr>
          <p:cNvSpPr txBox="1">
            <a:spLocks/>
          </p:cNvSpPr>
          <p:nvPr/>
        </p:nvSpPr>
        <p:spPr>
          <a:xfrm>
            <a:off x="11755794" y="3545504"/>
            <a:ext cx="41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97A4493-267D-4AFD-9A54-8C39776037CB}" type="slidenum">
              <a:rPr lang="en-US" b="1" dirty="0">
                <a:solidFill>
                  <a:schemeClr val="bg1"/>
                </a:solidFill>
                <a:latin typeface="Calibri"/>
                <a:ea typeface="ヒラギノ角ゴ Pro W3"/>
                <a:cs typeface="Calibri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b="1">
              <a:solidFill>
                <a:schemeClr val="bg1"/>
              </a:solidFill>
              <a:latin typeface="Calibri"/>
              <a:ea typeface="ヒラギノ角ゴ Pro W3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964E912-5CF2-728F-E74F-46AF3C5137A6}"/>
              </a:ext>
            </a:extLst>
          </p:cNvPr>
          <p:cNvSpPr txBox="1"/>
          <p:nvPr/>
        </p:nvSpPr>
        <p:spPr>
          <a:xfrm>
            <a:off x="596309" y="468357"/>
            <a:ext cx="8307546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ES" sz="4400" b="1">
                <a:solidFill>
                  <a:srgbClr val="004677"/>
                </a:solidFill>
                <a:latin typeface="gobCL" pitchFamily="2" charset="77"/>
                <a:ea typeface="Calibri"/>
                <a:cs typeface="Calibri"/>
              </a:rPr>
              <a:t>Costos PGU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ED57FCF-48B9-73D1-55F5-9B4EBA401790}"/>
              </a:ext>
            </a:extLst>
          </p:cNvPr>
          <p:cNvGraphicFramePr>
            <a:graphicFrameLocks noGrp="1"/>
          </p:cNvGraphicFramePr>
          <p:nvPr/>
        </p:nvGraphicFramePr>
        <p:xfrm>
          <a:off x="857840" y="1569925"/>
          <a:ext cx="10689996" cy="446400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23826">
                  <a:extLst>
                    <a:ext uri="{9D8B030D-6E8A-4147-A177-3AD203B41FA5}">
                      <a16:colId xmlns:a16="http://schemas.microsoft.com/office/drawing/2014/main" val="302696159"/>
                    </a:ext>
                  </a:extLst>
                </a:gridCol>
                <a:gridCol w="1649691">
                  <a:extLst>
                    <a:ext uri="{9D8B030D-6E8A-4147-A177-3AD203B41FA5}">
                      <a16:colId xmlns:a16="http://schemas.microsoft.com/office/drawing/2014/main" val="2511928007"/>
                    </a:ext>
                  </a:extLst>
                </a:gridCol>
                <a:gridCol w="1743205">
                  <a:extLst>
                    <a:ext uri="{9D8B030D-6E8A-4147-A177-3AD203B41FA5}">
                      <a16:colId xmlns:a16="http://schemas.microsoft.com/office/drawing/2014/main" val="736328297"/>
                    </a:ext>
                  </a:extLst>
                </a:gridCol>
                <a:gridCol w="1221714">
                  <a:extLst>
                    <a:ext uri="{9D8B030D-6E8A-4147-A177-3AD203B41FA5}">
                      <a16:colId xmlns:a16="http://schemas.microsoft.com/office/drawing/2014/main" val="3353599527"/>
                    </a:ext>
                  </a:extLst>
                </a:gridCol>
                <a:gridCol w="1221714">
                  <a:extLst>
                    <a:ext uri="{9D8B030D-6E8A-4147-A177-3AD203B41FA5}">
                      <a16:colId xmlns:a16="http://schemas.microsoft.com/office/drawing/2014/main" val="1210556457"/>
                    </a:ext>
                  </a:extLst>
                </a:gridCol>
                <a:gridCol w="1486418">
                  <a:extLst>
                    <a:ext uri="{9D8B030D-6E8A-4147-A177-3AD203B41FA5}">
                      <a16:colId xmlns:a16="http://schemas.microsoft.com/office/drawing/2014/main" val="1565930025"/>
                    </a:ext>
                  </a:extLst>
                </a:gridCol>
                <a:gridCol w="1221714">
                  <a:extLst>
                    <a:ext uri="{9D8B030D-6E8A-4147-A177-3AD203B41FA5}">
                      <a16:colId xmlns:a16="http://schemas.microsoft.com/office/drawing/2014/main" val="3877116135"/>
                    </a:ext>
                  </a:extLst>
                </a:gridCol>
                <a:gridCol w="1221714">
                  <a:extLst>
                    <a:ext uri="{9D8B030D-6E8A-4147-A177-3AD203B41FA5}">
                      <a16:colId xmlns:a16="http://schemas.microsoft.com/office/drawing/2014/main" val="4032957601"/>
                    </a:ext>
                  </a:extLst>
                </a:gridCol>
              </a:tblGrid>
              <a:tr h="9910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Año/1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D5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Cobertura leyes especiales/2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D5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6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Aumento de la PGU a $250.000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D5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Aumento PBS Invalidez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D5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Aumento SDM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D5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6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Aumento por eliminación de test de afluencia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D5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D5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%PIB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D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946319"/>
                  </a:ext>
                </a:extLst>
              </a:tr>
              <a:tr h="31571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1" kern="1200">
                          <a:solidFill>
                            <a:srgbClr val="004677"/>
                          </a:solidFill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105.512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124.591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53.055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3.930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287.088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1" kern="1200">
                          <a:solidFill>
                            <a:srgbClr val="003D58"/>
                          </a:solidFill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1911"/>
                  </a:ext>
                </a:extLst>
              </a:tr>
              <a:tr h="31571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1" kern="1200">
                          <a:solidFill>
                            <a:srgbClr val="004677"/>
                          </a:solidFill>
                          <a:latin typeface="+mn-lt"/>
                          <a:ea typeface="+mn-ea"/>
                          <a:cs typeface="+mn-cs"/>
                        </a:rPr>
                        <a:t>2026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147.430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433.689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105.546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7.764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694.430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1" kern="1200">
                          <a:solidFill>
                            <a:srgbClr val="003D58"/>
                          </a:solidFill>
                          <a:latin typeface="+mn-lt"/>
                          <a:ea typeface="+mn-ea"/>
                          <a:cs typeface="+mn-cs"/>
                        </a:rPr>
                        <a:t>0,2%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39563"/>
                  </a:ext>
                </a:extLst>
              </a:tr>
              <a:tr h="31571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1" kern="1200">
                          <a:solidFill>
                            <a:srgbClr val="004677"/>
                          </a:solidFill>
                          <a:latin typeface="+mn-lt"/>
                          <a:ea typeface="+mn-ea"/>
                          <a:cs typeface="+mn-cs"/>
                        </a:rPr>
                        <a:t>2027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189.427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792.673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104.531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7.688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1.094.320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1" kern="1200">
                          <a:solidFill>
                            <a:srgbClr val="003D58"/>
                          </a:solidFill>
                          <a:latin typeface="+mn-lt"/>
                          <a:ea typeface="+mn-ea"/>
                          <a:cs typeface="+mn-cs"/>
                        </a:rPr>
                        <a:t>0,4%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845692"/>
                  </a:ext>
                </a:extLst>
              </a:tr>
              <a:tr h="31571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1" kern="1200">
                          <a:solidFill>
                            <a:srgbClr val="004677"/>
                          </a:solidFill>
                          <a:latin typeface="+mn-lt"/>
                          <a:ea typeface="+mn-ea"/>
                          <a:cs typeface="+mn-cs"/>
                        </a:rPr>
                        <a:t>2028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206.736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998.302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103.129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7.614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1.315.782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1" kern="1200">
                          <a:solidFill>
                            <a:srgbClr val="003D58"/>
                          </a:solidFill>
                          <a:latin typeface="+mn-lt"/>
                          <a:ea typeface="+mn-ea"/>
                          <a:cs typeface="+mn-cs"/>
                        </a:rPr>
                        <a:t>0,4%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274976"/>
                  </a:ext>
                </a:extLst>
              </a:tr>
              <a:tr h="31571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1" kern="1200">
                          <a:solidFill>
                            <a:srgbClr val="004677"/>
                          </a:solidFill>
                          <a:latin typeface="+mn-lt"/>
                          <a:ea typeface="+mn-ea"/>
                          <a:cs typeface="+mn-cs"/>
                        </a:rPr>
                        <a:t>2029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199.076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1.056.773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101.451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7.558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1.364.858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1" kern="1200">
                          <a:solidFill>
                            <a:srgbClr val="003D58"/>
                          </a:solidFill>
                          <a:latin typeface="+mn-lt"/>
                          <a:ea typeface="+mn-ea"/>
                          <a:cs typeface="+mn-cs"/>
                        </a:rPr>
                        <a:t>0,4%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994683"/>
                  </a:ext>
                </a:extLst>
              </a:tr>
              <a:tr h="31571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1" kern="1200">
                          <a:solidFill>
                            <a:srgbClr val="004677"/>
                          </a:solidFill>
                          <a:latin typeface="+mn-lt"/>
                          <a:ea typeface="+mn-ea"/>
                          <a:cs typeface="+mn-cs"/>
                        </a:rPr>
                        <a:t>2030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190.562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1.087.914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100.075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7.568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1.386.118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1" kern="1200">
                          <a:solidFill>
                            <a:srgbClr val="003D58"/>
                          </a:solidFill>
                          <a:latin typeface="+mn-lt"/>
                          <a:ea typeface="+mn-ea"/>
                          <a:cs typeface="+mn-cs"/>
                        </a:rPr>
                        <a:t>0,4%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684797"/>
                  </a:ext>
                </a:extLst>
              </a:tr>
              <a:tr h="31571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1" kern="1200">
                          <a:solidFill>
                            <a:srgbClr val="004677"/>
                          </a:solidFill>
                          <a:latin typeface="+mn-lt"/>
                          <a:ea typeface="+mn-ea"/>
                          <a:cs typeface="+mn-cs"/>
                        </a:rPr>
                        <a:t>2031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181.502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1.117.034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99.414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7.462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315.159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1.720.571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1" kern="1200">
                          <a:solidFill>
                            <a:srgbClr val="003D58"/>
                          </a:solidFill>
                          <a:latin typeface="+mn-lt"/>
                          <a:ea typeface="+mn-ea"/>
                          <a:cs typeface="+mn-cs"/>
                        </a:rPr>
                        <a:t>0,5%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240238"/>
                  </a:ext>
                </a:extLst>
              </a:tr>
              <a:tr h="31571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1" kern="1200">
                          <a:solidFill>
                            <a:srgbClr val="004677"/>
                          </a:solidFill>
                          <a:latin typeface="+mn-lt"/>
                          <a:ea typeface="+mn-ea"/>
                          <a:cs typeface="+mn-cs"/>
                        </a:rPr>
                        <a:t>2032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172.477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1.147.239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98.669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7.362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671.913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2.097.660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1" kern="1200">
                          <a:solidFill>
                            <a:srgbClr val="003D58"/>
                          </a:solidFill>
                          <a:latin typeface="+mn-lt"/>
                          <a:ea typeface="+mn-ea"/>
                          <a:cs typeface="+mn-cs"/>
                        </a:rPr>
                        <a:t>0,6%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466929"/>
                  </a:ext>
                </a:extLst>
              </a:tr>
              <a:tr h="31571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1" kern="1200">
                          <a:solidFill>
                            <a:srgbClr val="004677"/>
                          </a:solidFill>
                          <a:latin typeface="+mn-lt"/>
                          <a:ea typeface="+mn-ea"/>
                          <a:cs typeface="+mn-cs"/>
                        </a:rPr>
                        <a:t>2033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163.360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1.176.914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98.101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7.268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714.979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2.160.622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1" kern="1200">
                          <a:solidFill>
                            <a:srgbClr val="003D58"/>
                          </a:solidFill>
                          <a:latin typeface="+mn-lt"/>
                          <a:ea typeface="+mn-ea"/>
                          <a:cs typeface="+mn-cs"/>
                        </a:rPr>
                        <a:t>0,6%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584604"/>
                  </a:ext>
                </a:extLst>
              </a:tr>
              <a:tr h="31571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1" kern="1200">
                          <a:solidFill>
                            <a:srgbClr val="004677"/>
                          </a:solidFill>
                          <a:latin typeface="+mn-lt"/>
                          <a:ea typeface="+mn-ea"/>
                          <a:cs typeface="+mn-cs"/>
                        </a:rPr>
                        <a:t>2034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153.991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1.205.994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97.820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7.184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759.270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2.224.260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1" kern="1200">
                          <a:solidFill>
                            <a:srgbClr val="003D58"/>
                          </a:solidFill>
                          <a:latin typeface="+mn-lt"/>
                          <a:ea typeface="+mn-ea"/>
                          <a:cs typeface="+mn-cs"/>
                        </a:rPr>
                        <a:t>0,6%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038204"/>
                  </a:ext>
                </a:extLst>
              </a:tr>
              <a:tr h="31571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1" kern="1200">
                          <a:solidFill>
                            <a:srgbClr val="004677"/>
                          </a:solidFill>
                          <a:latin typeface="+mn-lt"/>
                          <a:ea typeface="+mn-ea"/>
                          <a:cs typeface="+mn-cs"/>
                        </a:rPr>
                        <a:t>2035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5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144.794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5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1.230.033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5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97.330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5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7.112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5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805.307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5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2.284.575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5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1" kern="1200">
                          <a:solidFill>
                            <a:srgbClr val="003D58"/>
                          </a:solidFill>
                          <a:latin typeface="+mn-lt"/>
                          <a:ea typeface="+mn-ea"/>
                          <a:cs typeface="+mn-cs"/>
                        </a:rPr>
                        <a:t>0,6%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5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896851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396A8273-19ED-9CD9-F68C-C5A4EA54A39F}"/>
              </a:ext>
            </a:extLst>
          </p:cNvPr>
          <p:cNvSpPr txBox="1"/>
          <p:nvPr/>
        </p:nvSpPr>
        <p:spPr>
          <a:xfrm>
            <a:off x="1148281" y="1063633"/>
            <a:ext cx="9895437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CL" sz="2000" b="1">
                <a:solidFill>
                  <a:srgbClr val="004677"/>
                </a:solidFill>
                <a:latin typeface="gobCL" pitchFamily="2" charset="77"/>
                <a:cs typeface="Calibri"/>
              </a:rPr>
              <a:t>Mayor gasto por incremento del monto y cobertura de la PGU (MM$ 2023)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70E290-2C0A-9EC3-D5E0-8070A8AB27E0}"/>
              </a:ext>
            </a:extLst>
          </p:cNvPr>
          <p:cNvSpPr txBox="1"/>
          <p:nvPr/>
        </p:nvSpPr>
        <p:spPr>
          <a:xfrm>
            <a:off x="953676" y="6066477"/>
            <a:ext cx="10594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>
                <a:solidFill>
                  <a:schemeClr val="bg1">
                    <a:lumMod val="50000"/>
                  </a:schemeClr>
                </a:solidFill>
              </a:rPr>
              <a:t>Nota: </a:t>
            </a:r>
            <a:r>
              <a:rPr lang="es-ES" sz="1400">
                <a:solidFill>
                  <a:schemeClr val="bg1">
                    <a:lumMod val="50000"/>
                  </a:schemeClr>
                </a:solidFill>
              </a:rPr>
              <a:t>(1) Asume que la condición de ingresos se cumple en 2024 y se aumentan los beneficios en 2025 (2) Sólo incluye el efecto de cambio de pensión base de los beneficiarios de leyes de reparación. </a:t>
            </a:r>
            <a:endParaRPr lang="es-CL" sz="14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995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000C0B-5760-3612-E97F-585560B00B7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235200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es-ES" b="1">
                <a:solidFill>
                  <a:srgbClr val="002060"/>
                </a:solidFill>
              </a:rPr>
              <a:t>2. Creación del Seguro Social Previsional</a:t>
            </a:r>
            <a:endParaRPr lang="es-CL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547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6F4A4AB-9815-EE86-A27A-B93D63BB2F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CL">
                <a:solidFill>
                  <a:schemeClr val="accent1">
                    <a:lumMod val="50000"/>
                  </a:schemeClr>
                </a:solidFill>
              </a:rPr>
              <a:t>Creación del </a:t>
            </a:r>
            <a:r>
              <a:rPr lang="es-CL" b="1"/>
              <a:t>Seguro Social – Financiamiento (3+3)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A0EE56-097F-6491-4E77-23364E75EF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4713" y="1396371"/>
            <a:ext cx="10515600" cy="483855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s-ES" sz="1900"/>
              <a:t>Se mantiene la creación de un Seguro Social Previsional que será financiado con cargo a las </a:t>
            </a:r>
            <a:r>
              <a:rPr lang="es-ES" sz="1900" b="1"/>
              <a:t>cotizaciones de los empleadores de un 6% adicional </a:t>
            </a:r>
            <a:r>
              <a:rPr lang="es-ES" sz="1900"/>
              <a:t>a la cotización actual, pero </a:t>
            </a:r>
            <a:r>
              <a:rPr lang="es-ES" sz="1900" b="1"/>
              <a:t>se modifica su financiamiento </a:t>
            </a:r>
            <a:r>
              <a:rPr lang="es-ES" sz="1900"/>
              <a:t>de la siguiente manera:</a:t>
            </a:r>
          </a:p>
          <a:p>
            <a:pPr marL="792163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1700"/>
              <a:t>Un </a:t>
            </a:r>
            <a:r>
              <a:rPr lang="es-ES" sz="1700" b="1"/>
              <a:t>3%</a:t>
            </a:r>
            <a:r>
              <a:rPr lang="es-ES" sz="1700"/>
              <a:t> que será destinado a la </a:t>
            </a:r>
            <a:r>
              <a:rPr lang="es-ES" sz="1700" b="1"/>
              <a:t>cuenta de cada trabajador, con solidaridad intra-generacional</a:t>
            </a:r>
            <a:r>
              <a:rPr lang="es-ES" sz="1700"/>
              <a:t>: 70% directamente a la cuenta y 30% conforme al promedio de ingresos de los cotizantes</a:t>
            </a:r>
          </a:p>
          <a:p>
            <a:pPr marL="792163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1700"/>
              <a:t>Un </a:t>
            </a:r>
            <a:r>
              <a:rPr lang="es-ES" sz="1700" b="1"/>
              <a:t>3%</a:t>
            </a:r>
            <a:r>
              <a:rPr lang="es-ES" sz="1700"/>
              <a:t> para financiar las </a:t>
            </a:r>
            <a:r>
              <a:rPr lang="es-ES" sz="1700" b="1"/>
              <a:t>prestaciones del Seguro Social </a:t>
            </a:r>
            <a:r>
              <a:rPr lang="es-ES" sz="1700"/>
              <a:t>(</a:t>
            </a:r>
            <a:r>
              <a:rPr lang="es-ES" sz="1700" b="1"/>
              <a:t>Garantía con solidaridad </a:t>
            </a:r>
            <a:r>
              <a:rPr lang="es-ES" sz="1700" b="1" err="1"/>
              <a:t>inter-generacional</a:t>
            </a:r>
            <a:r>
              <a:rPr lang="es-ES" sz="1700" b="1"/>
              <a:t>, compensación por expectativa de vida </a:t>
            </a:r>
            <a:r>
              <a:rPr lang="es-ES" sz="1700"/>
              <a:t>y </a:t>
            </a:r>
            <a:r>
              <a:rPr lang="es-ES" sz="1700" b="1"/>
              <a:t>complemento por cuidados</a:t>
            </a:r>
            <a:r>
              <a:rPr lang="es-ES" sz="1700"/>
              <a:t>)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s-ES" sz="1700"/>
          </a:p>
          <a:p>
            <a:pPr marL="0" indent="0" algn="just">
              <a:lnSpc>
                <a:spcPct val="120000"/>
              </a:lnSpc>
              <a:buNone/>
            </a:pPr>
            <a:r>
              <a:rPr lang="es-ES" sz="1700"/>
              <a:t>(Se permite que los </a:t>
            </a:r>
            <a:r>
              <a:rPr lang="es-ES" sz="1700" b="1"/>
              <a:t>independientes </a:t>
            </a:r>
            <a:r>
              <a:rPr lang="es-ES" sz="1700"/>
              <a:t>coticen voluntariamente)</a:t>
            </a:r>
            <a:endParaRPr lang="es-CL" sz="1700"/>
          </a:p>
        </p:txBody>
      </p:sp>
    </p:spTree>
    <p:extLst>
      <p:ext uri="{BB962C8B-B14F-4D97-AF65-F5344CB8AC3E}">
        <p14:creationId xmlns:p14="http://schemas.microsoft.com/office/powerpoint/2010/main" val="3101641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6F4A4AB-9815-EE86-A27A-B93D63BB2F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L" b="1">
                <a:solidFill>
                  <a:schemeClr val="accent1">
                    <a:lumMod val="50000"/>
                  </a:schemeClr>
                </a:solidFill>
              </a:rPr>
              <a:t>Creación del </a:t>
            </a:r>
            <a:r>
              <a:rPr lang="es-CL" b="1"/>
              <a:t>Seguro Social - Beneficios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A0EE56-097F-6491-4E77-23364E75EF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46963" y="1300776"/>
            <a:ext cx="7300487" cy="3894137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s-ES" sz="1800"/>
              <a:t>Se mantienen los beneficios:</a:t>
            </a:r>
          </a:p>
          <a:p>
            <a:pPr marL="706438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1800" b="1"/>
              <a:t>Garantía por año cotizado</a:t>
            </a:r>
            <a:r>
              <a:rPr lang="es-ES" sz="1800"/>
              <a:t>, 0,1 UF por año, con solidaridad </a:t>
            </a:r>
            <a:r>
              <a:rPr lang="es-ES" sz="1800" err="1"/>
              <a:t>inter-generacional</a:t>
            </a:r>
            <a:endParaRPr lang="es-ES" sz="1800"/>
          </a:p>
          <a:p>
            <a:pPr marL="363538" algn="just">
              <a:lnSpc>
                <a:spcPct val="120000"/>
              </a:lnSpc>
            </a:pPr>
            <a:r>
              <a:rPr lang="es-ES" sz="1800"/>
              <a:t>	Tope de 3 UF = $ 110.000</a:t>
            </a:r>
            <a:r>
              <a:rPr lang="es-ES" sz="1800">
                <a:solidFill>
                  <a:schemeClr val="accent1">
                    <a:lumMod val="50000"/>
                  </a:schemeClr>
                </a:solidFill>
              </a:rPr>
              <a:t>* </a:t>
            </a:r>
          </a:p>
          <a:p>
            <a:pPr marL="706438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1800" b="1"/>
              <a:t>Complemento por cuidados de terceros</a:t>
            </a:r>
            <a:r>
              <a:rPr lang="es-ES" sz="1800"/>
              <a:t> </a:t>
            </a:r>
            <a:r>
              <a:rPr lang="es-ES" sz="180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s-CL" sz="1800">
                <a:solidFill>
                  <a:schemeClr val="accent1">
                    <a:lumMod val="50000"/>
                  </a:schemeClr>
                </a:solidFill>
              </a:rPr>
              <a:t>cuidado de personas en situación de dependencia funcional severa o moderad</a:t>
            </a:r>
            <a:r>
              <a:rPr lang="es-ES" sz="1800">
                <a:solidFill>
                  <a:schemeClr val="accent1">
                    <a:lumMod val="50000"/>
                  </a:schemeClr>
                </a:solidFill>
              </a:rPr>
              <a:t>a)</a:t>
            </a:r>
          </a:p>
          <a:p>
            <a:pPr marL="363538" algn="just">
              <a:lnSpc>
                <a:spcPct val="120000"/>
              </a:lnSpc>
            </a:pPr>
            <a:r>
              <a:rPr lang="es-ES" sz="1800">
                <a:solidFill>
                  <a:schemeClr val="accent1">
                    <a:lumMod val="50000"/>
                  </a:schemeClr>
                </a:solidFill>
              </a:rPr>
              <a:t>	Hasta 24 cotizaciones (más rentabilidad)</a:t>
            </a:r>
          </a:p>
          <a:p>
            <a:pPr marL="706438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1800" b="1">
                <a:solidFill>
                  <a:schemeClr val="accent1">
                    <a:lumMod val="50000"/>
                  </a:schemeClr>
                </a:solidFill>
              </a:rPr>
              <a:t>Compensación por expectativas de vida</a:t>
            </a:r>
          </a:p>
          <a:p>
            <a:pPr marL="363538" algn="just">
              <a:lnSpc>
                <a:spcPct val="120000"/>
              </a:lnSpc>
            </a:pPr>
            <a:r>
              <a:rPr lang="es-ES" sz="1800" b="1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s-ES" sz="1800">
                <a:solidFill>
                  <a:schemeClr val="accent1">
                    <a:lumMod val="50000"/>
                  </a:schemeClr>
                </a:solidFill>
              </a:rPr>
              <a:t>Iguala pensiones de hombres y mujeres, a misma edad y grupo familiar</a:t>
            </a:r>
          </a:p>
          <a:p>
            <a:pPr algn="just">
              <a:lnSpc>
                <a:spcPct val="120000"/>
              </a:lnSpc>
            </a:pPr>
            <a:r>
              <a:rPr lang="es-ES" sz="1800">
                <a:solidFill>
                  <a:schemeClr val="accent1">
                    <a:lumMod val="50000"/>
                  </a:schemeClr>
                </a:solidFill>
              </a:rPr>
              <a:t>Se elimina del proyecto el complemento por hijos</a:t>
            </a:r>
          </a:p>
          <a:p>
            <a:pPr algn="just">
              <a:lnSpc>
                <a:spcPct val="120000"/>
              </a:lnSpc>
            </a:pPr>
            <a:r>
              <a:rPr lang="es-ES" sz="18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s-ES" sz="1800">
                <a:solidFill>
                  <a:schemeClr val="accent1">
                    <a:lumMod val="50000"/>
                  </a:schemeClr>
                </a:solidFill>
              </a:rPr>
              <a:t>Aproximadamente, al mes de enero de 2024. </a:t>
            </a:r>
          </a:p>
          <a:p>
            <a:endParaRPr lang="es-CL" sz="180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05155F4-13C2-79A6-A910-E80B5A0C7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21" y="1955800"/>
            <a:ext cx="2946400" cy="29464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9FD26DF-C093-5B11-356F-6BBB2FC4F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416" y="2420007"/>
            <a:ext cx="1899198" cy="189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98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6F4A4AB-9815-EE86-A27A-B93D63BB2F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CL" b="1">
                <a:solidFill>
                  <a:schemeClr val="accent1">
                    <a:lumMod val="50000"/>
                  </a:schemeClr>
                </a:solidFill>
              </a:rPr>
              <a:t>Creación del </a:t>
            </a:r>
            <a:r>
              <a:rPr lang="es-CL" b="1"/>
              <a:t>Seguro Social - Institucionalidad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A0EE56-097F-6491-4E77-23364E75EF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4713" y="1524000"/>
            <a:ext cx="10515600" cy="4361793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1900"/>
              <a:t>Permitirá financiar los beneficios mencionados, y que será integrado por las cotizaciones de los empleadores. 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1900"/>
              <a:t>El IPS estará a cargo de la recaudación de cotizaciones enteradas al FIP (3%), su registro, el cálculo de beneficios y su pago, y la atención de público respecto de estos componentes.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1900"/>
              <a:t>El FIP será administrado por un organismo público autónomo, el </a:t>
            </a:r>
            <a:r>
              <a:rPr lang="es-ES" sz="1900" b="1"/>
              <a:t>Gestor del FIP</a:t>
            </a:r>
            <a:r>
              <a:rPr lang="es-ES" sz="1900"/>
              <a:t>, que licitará a entidades privadas la gestión de las inversiones con niveles de transparencia y fiscalización acorde a sus labores.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s-ES" sz="1900"/>
          </a:p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7924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1">
            <a:extLst>
              <a:ext uri="{FF2B5EF4-FFF2-40B4-BE49-F238E27FC236}">
                <a16:creationId xmlns:a16="http://schemas.microsoft.com/office/drawing/2014/main" id="{BCC0B202-0928-C4DA-E9CC-6A4D8D5F7C75}"/>
              </a:ext>
            </a:extLst>
          </p:cNvPr>
          <p:cNvSpPr txBox="1">
            <a:spLocks/>
          </p:cNvSpPr>
          <p:nvPr/>
        </p:nvSpPr>
        <p:spPr>
          <a:xfrm>
            <a:off x="831850" y="451945"/>
            <a:ext cx="10515600" cy="6895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3600" b="1" i="0" u="none" strike="noStrike" kern="1200" cap="none" spc="0" normalizeH="0" baseline="0" noProof="0">
                <a:ln>
                  <a:noFill/>
                </a:ln>
                <a:solidFill>
                  <a:srgbClr val="0C458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Temario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206B309E-2CCC-28F7-407D-903EEC43FFC4}"/>
              </a:ext>
            </a:extLst>
          </p:cNvPr>
          <p:cNvSpPr txBox="1">
            <a:spLocks/>
          </p:cNvSpPr>
          <p:nvPr/>
        </p:nvSpPr>
        <p:spPr>
          <a:xfrm>
            <a:off x="4719145" y="1545020"/>
            <a:ext cx="6800193" cy="460041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es-ES" sz="2400" b="1">
                <a:solidFill>
                  <a:srgbClr val="0C4581"/>
                </a:solidFill>
              </a:rPr>
              <a:t>Pensión Garantizada Universal (PGU)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C458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s-ES" sz="2400" b="1" i="0" u="none" strike="noStrike" kern="1200" cap="none" spc="0" normalizeH="0" baseline="0" noProof="0">
                <a:ln>
                  <a:noFill/>
                </a:ln>
                <a:solidFill>
                  <a:srgbClr val="0C458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Creación del Seguro Social</a:t>
            </a:r>
            <a:endParaRPr kumimoji="0" lang="es-CL" sz="2400" b="1" i="0" u="none" strike="noStrike" kern="1200" cap="none" spc="0" normalizeH="0" baseline="0" noProof="0">
              <a:ln>
                <a:noFill/>
              </a:ln>
              <a:solidFill>
                <a:srgbClr val="0C458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371600" marR="0" lvl="2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s-CL" sz="2000" b="0" i="0" u="none" strike="noStrike" kern="1200" cap="none" spc="0" normalizeH="0" baseline="0" noProof="0">
                <a:ln>
                  <a:noFill/>
                </a:ln>
                <a:solidFill>
                  <a:srgbClr val="0C458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Financiamiento</a:t>
            </a:r>
          </a:p>
          <a:p>
            <a:pPr marL="1371600" marR="0" lvl="2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s-CL" sz="2000" b="0" i="0" u="none" strike="noStrike" kern="1200" cap="none" spc="0" normalizeH="0" baseline="0" noProof="0">
                <a:ln>
                  <a:noFill/>
                </a:ln>
                <a:solidFill>
                  <a:srgbClr val="0C458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Beneficios</a:t>
            </a:r>
          </a:p>
          <a:p>
            <a:pPr marL="1371600" marR="0" lvl="2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s-CL" sz="2000" b="0" i="0" u="none" strike="noStrike" kern="1200" cap="none" spc="0" normalizeH="0" baseline="0" noProof="0">
                <a:ln>
                  <a:noFill/>
                </a:ln>
                <a:solidFill>
                  <a:srgbClr val="0C458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Institucionalidad (Gestor del FIP – IPS)</a:t>
            </a:r>
          </a:p>
          <a:p>
            <a:pPr marL="1371600" marR="0" lvl="2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es-ES">
                <a:solidFill>
                  <a:srgbClr val="0C4581"/>
                </a:solidFill>
              </a:rPr>
              <a:t>Sustentabilidad del Fondo Integrado de Pensiones (FIP)</a:t>
            </a:r>
          </a:p>
          <a:p>
            <a:pPr marL="1371600" marR="0" lvl="2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endParaRPr lang="es-ES">
              <a:solidFill>
                <a:srgbClr val="0C4581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es-ES" sz="2400" b="1">
                <a:solidFill>
                  <a:srgbClr val="0C4581"/>
                </a:solidFill>
              </a:rPr>
              <a:t>Vigencia</a:t>
            </a:r>
            <a:endParaRPr lang="es-CL" sz="2400" b="1">
              <a:solidFill>
                <a:srgbClr val="0C4581"/>
              </a:solidFill>
            </a:endParaRPr>
          </a:p>
          <a:p>
            <a:pPr marL="91440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s-ES" sz="2000" b="0" i="0" u="none" strike="noStrike" kern="1200" cap="none" spc="0" normalizeH="0" baseline="0" noProof="0">
              <a:ln>
                <a:noFill/>
              </a:ln>
              <a:solidFill>
                <a:srgbClr val="0C458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14350" marR="0" lvl="2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srgbClr val="0C458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91440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CL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91440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CL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BE5C26A-698C-1DA8-85D5-BD65797F2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728" y="1786597"/>
            <a:ext cx="2409053" cy="240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41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6F4A4AB-9815-EE86-A27A-B93D63BB2F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CL" b="1">
                <a:solidFill>
                  <a:schemeClr val="accent1">
                    <a:lumMod val="50000"/>
                  </a:schemeClr>
                </a:solidFill>
              </a:rPr>
              <a:t>Creación del </a:t>
            </a:r>
            <a:r>
              <a:rPr lang="es-CL" b="1"/>
              <a:t>Seguro Social - Institucionalidad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A0EE56-097F-6491-4E77-23364E75EF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4713" y="1524000"/>
            <a:ext cx="10515600" cy="4361793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s-ES" sz="1400" b="1"/>
              <a:t>Gestor del Fondo Integrado de Pensiones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s-ES" sz="1400"/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400"/>
              <a:t>Organismo público autónomo, de carácter técnico, tripartito, con personalidad jurídica y patrimonio propio. 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400"/>
              <a:t>Su mandato es administrar la gestión e inversión de los recursos del FIP, velando por la maximización de la rentabilidad de largo plazo, sujeta a niveles adecuados de riesgo y velar por la sustentabilidad del Fondo. 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400"/>
              <a:t>El Directorio del Gestor estará compuesto por:</a:t>
            </a:r>
          </a:p>
          <a:p>
            <a:pPr marL="1028700" lvl="1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1400">
                <a:solidFill>
                  <a:srgbClr val="0C4581"/>
                </a:solidFill>
              </a:rPr>
              <a:t>3 consejeros y consejeras designados por el Presidente de la República previa ratificación del Senado.</a:t>
            </a:r>
          </a:p>
          <a:p>
            <a:pPr marL="1028700" lvl="1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1400">
                <a:solidFill>
                  <a:srgbClr val="0C4581"/>
                </a:solidFill>
              </a:rPr>
              <a:t>1 consejero o consejera designado por el Presidente de la República a propuesta de la organización sindical de trabajadores y trabajadoras más representativa del país.</a:t>
            </a:r>
          </a:p>
          <a:p>
            <a:pPr marL="1028700" lvl="1" indent="-34290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s-ES" sz="1400">
                <a:solidFill>
                  <a:srgbClr val="0C4581"/>
                </a:solidFill>
              </a:rPr>
              <a:t>1 consejero o consejera designado por el Presidente de la República a propuesta de la organización de empleadores y empleadoras más representativa del país. 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400"/>
              <a:t>Durarán 6 años y recibirán una dieta en virtud del ejercicio de su cargo (sin requerir dedicación exclusiva).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s-ES" sz="1400"/>
          </a:p>
          <a:p>
            <a:endParaRPr lang="es-CL" sz="1600"/>
          </a:p>
        </p:txBody>
      </p:sp>
    </p:spTree>
    <p:extLst>
      <p:ext uri="{BB962C8B-B14F-4D97-AF65-F5344CB8AC3E}">
        <p14:creationId xmlns:p14="http://schemas.microsoft.com/office/powerpoint/2010/main" val="2923910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D8FE9F-8F13-522B-E12E-1066548B58D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4308" y="32216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ES" sz="2800" b="1">
                <a:solidFill>
                  <a:schemeClr val="accent1">
                    <a:lumMod val="50000"/>
                  </a:schemeClr>
                </a:solidFill>
              </a:rPr>
              <a:t>Sustentabilidad del FIP: Egresos e Ingresos del FIP </a:t>
            </a:r>
            <a:br>
              <a:rPr lang="es-ES" sz="2800" b="1">
                <a:solidFill>
                  <a:srgbClr val="002060"/>
                </a:solidFill>
              </a:rPr>
            </a:br>
            <a:r>
              <a:rPr lang="es-ES" sz="1800">
                <a:solidFill>
                  <a:srgbClr val="002060"/>
                </a:solidFill>
                <a:cs typeface="+mn-cs"/>
              </a:rPr>
              <a:t>(MM$ de 2023)</a:t>
            </a:r>
            <a:endParaRPr lang="es-CL" sz="1800">
              <a:solidFill>
                <a:srgbClr val="002060"/>
              </a:solidFill>
              <a:cs typeface="+mn-cs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D46F49A9-10B7-55BE-ECF4-BF6CB2FEE3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6246949"/>
              </p:ext>
            </p:extLst>
          </p:nvPr>
        </p:nvGraphicFramePr>
        <p:xfrm>
          <a:off x="424872" y="1647732"/>
          <a:ext cx="11194473" cy="4888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919649B-47F3-FB28-E28B-CF42D9D82C77}"/>
              </a:ext>
            </a:extLst>
          </p:cNvPr>
          <p:cNvSpPr txBox="1"/>
          <p:nvPr/>
        </p:nvSpPr>
        <p:spPr>
          <a:xfrm>
            <a:off x="514653" y="6387696"/>
            <a:ext cx="79526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>
                <a:solidFill>
                  <a:schemeClr val="bg1">
                    <a:lumMod val="50000"/>
                  </a:schemeClr>
                </a:solidFill>
                <a:latin typeface="gobCL" panose="02000603050000020004"/>
              </a:rPr>
              <a:t>Fuente: </a:t>
            </a:r>
            <a:r>
              <a:rPr lang="es-ES" sz="1000">
                <a:solidFill>
                  <a:schemeClr val="bg1">
                    <a:lumMod val="50000"/>
                  </a:schemeClr>
                </a:solidFill>
                <a:latin typeface="gobCL" panose="02000603050000020004"/>
              </a:rPr>
              <a:t>Dipres</a:t>
            </a:r>
            <a:endParaRPr lang="es-CL" sz="1000">
              <a:solidFill>
                <a:schemeClr val="bg1">
                  <a:lumMod val="50000"/>
                </a:schemeClr>
              </a:solidFill>
              <a:latin typeface="gobCL" panose="0200060305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1156829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D8FE9F-8F13-522B-E12E-1066548B58D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63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3300" b="1">
                <a:solidFill>
                  <a:srgbClr val="002060"/>
                </a:solidFill>
              </a:rPr>
              <a:t>Beneficiarios/as Seguro Social Previsional</a:t>
            </a:r>
            <a:endParaRPr lang="es-CL" sz="3300" b="1">
              <a:solidFill>
                <a:srgbClr val="002060"/>
              </a:solidFill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612BA7AC-900B-6C85-40DD-67DA613A79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0716543"/>
              </p:ext>
            </p:extLst>
          </p:nvPr>
        </p:nvGraphicFramePr>
        <p:xfrm>
          <a:off x="6500496" y="2152649"/>
          <a:ext cx="4876801" cy="3419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456F0AC5-6C2C-6D85-A961-F8847238CB0D}"/>
              </a:ext>
            </a:extLst>
          </p:cNvPr>
          <p:cNvSpPr txBox="1"/>
          <p:nvPr/>
        </p:nvSpPr>
        <p:spPr>
          <a:xfrm>
            <a:off x="643253" y="1661783"/>
            <a:ext cx="545274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L" sz="2000"/>
              <a:t>Entre los </a:t>
            </a:r>
            <a:r>
              <a:rPr lang="es-CL" sz="2000" b="1" u="sng"/>
              <a:t>actuales pensionados</a:t>
            </a:r>
            <a:r>
              <a:rPr lang="es-CL" sz="2000"/>
              <a:t>, el total de beneficiarios del Seguro Social será de 1.523.120, con </a:t>
            </a:r>
            <a:r>
              <a:rPr lang="es-CL" sz="2000" b="1"/>
              <a:t>836.380 mujeres</a:t>
            </a:r>
            <a:r>
              <a:rPr lang="es-CL" sz="2000"/>
              <a:t>. 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L" sz="2000"/>
              <a:t>La </a:t>
            </a:r>
            <a:r>
              <a:rPr lang="es-CL" sz="2000" b="1"/>
              <a:t>garantía por años </a:t>
            </a:r>
            <a:r>
              <a:rPr lang="es-CL" sz="2000"/>
              <a:t>cotizados lo recibirán 1.410.480 personas, 723.740 mujeres y 686.740 hombres. 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L" sz="2000"/>
              <a:t>El </a:t>
            </a:r>
            <a:r>
              <a:rPr lang="es-CL" sz="2000" b="1"/>
              <a:t>bono compensatorio </a:t>
            </a:r>
            <a:r>
              <a:rPr lang="es-CL" sz="2000"/>
              <a:t>por expectativas de vida será recibido por 760.360 mujeres. 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L" sz="2000" b="1" u="sng"/>
              <a:t>Mujeres con 30 años cotizados o más</a:t>
            </a:r>
            <a:r>
              <a:rPr lang="es-CL" sz="2000"/>
              <a:t> aumentarán en promedio $110.368 por garantía y $33.257 por bono por expectativas de vida.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L" sz="2000"/>
              <a:t>Únicamente afiliados que contribuyen al Seguro Social reciben beneficios del mismo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475BEFC-9934-C653-60AC-1E78AB43543F}"/>
              </a:ext>
            </a:extLst>
          </p:cNvPr>
          <p:cNvSpPr txBox="1"/>
          <p:nvPr/>
        </p:nvSpPr>
        <p:spPr>
          <a:xfrm>
            <a:off x="6500496" y="1738590"/>
            <a:ext cx="48768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1400" b="1"/>
              <a:t>Figura: </a:t>
            </a:r>
            <a:r>
              <a:rPr lang="es-CL" sz="1400"/>
              <a:t>Beneficiarios Garantía por años y monto promedio.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F8C5C1F-D3E7-F65B-1FA5-8715BE709CC0}"/>
              </a:ext>
            </a:extLst>
          </p:cNvPr>
          <p:cNvSpPr txBox="1"/>
          <p:nvPr/>
        </p:nvSpPr>
        <p:spPr>
          <a:xfrm>
            <a:off x="6638292" y="5665866"/>
            <a:ext cx="4739005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s-CL" sz="1200" b="1"/>
              <a:t>Fuente: </a:t>
            </a:r>
            <a:r>
              <a:rPr lang="es-CL" sz="1200"/>
              <a:t>Superintendencia de Pensiones.</a:t>
            </a:r>
          </a:p>
        </p:txBody>
      </p:sp>
    </p:spTree>
    <p:extLst>
      <p:ext uri="{BB962C8B-B14F-4D97-AF65-F5344CB8AC3E}">
        <p14:creationId xmlns:p14="http://schemas.microsoft.com/office/powerpoint/2010/main" val="4264684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000C0B-5760-3612-E97F-585560B00B7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235200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es-ES" b="1">
                <a:solidFill>
                  <a:srgbClr val="002060"/>
                </a:solidFill>
              </a:rPr>
              <a:t>3. Vigencia</a:t>
            </a:r>
            <a:endParaRPr lang="es-CL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496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6F4A4AB-9815-EE86-A27A-B93D63BB2F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L" b="1"/>
              <a:t>Vigencia </a:t>
            </a:r>
            <a:endParaRPr lang="es-CL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3821492-6F05-B412-9A9B-B2E0E4E8458E}"/>
              </a:ext>
            </a:extLst>
          </p:cNvPr>
          <p:cNvSpPr txBox="1"/>
          <p:nvPr/>
        </p:nvSpPr>
        <p:spPr>
          <a:xfrm>
            <a:off x="4172838" y="623078"/>
            <a:ext cx="7667077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kumimoji="0" lang="es-ES" sz="1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s-ES" sz="1600" b="1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kumimoji="0" lang="es-ES" sz="1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kumimoji="0" lang="es-ES" sz="1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s-ES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Gradualidad de cotizaciones </a:t>
            </a:r>
            <a:r>
              <a:rPr kumimoji="0" lang="es-ES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(1% anual) desde el mes 6 de la publicación de la </a:t>
            </a:r>
            <a:r>
              <a:rPr lang="es-ES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ley, de aprobarse este proyecto.</a:t>
            </a:r>
            <a:endParaRPr kumimoji="0" lang="es-ES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s-ES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Pago de beneficios </a:t>
            </a:r>
            <a:r>
              <a:rPr kumimoji="0" lang="es-ES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desde el mes 9 de la publicación de la </a:t>
            </a:r>
            <a:r>
              <a:rPr lang="es-ES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ley, de aprobarse este proyecto </a:t>
            </a:r>
            <a:r>
              <a:rPr kumimoji="0" lang="es-ES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(garantía y compensación por expectativas de vida) y desde el mes 12 de la publicación de la </a:t>
            </a:r>
            <a:r>
              <a:rPr lang="es-ES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ley, de aprobarse este proyecto</a:t>
            </a:r>
            <a:r>
              <a:rPr kumimoji="0" lang="es-ES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(complemento por cuidados)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1900" b="0" i="0" u="none" strike="noStrike" kern="1200" cap="none" spc="0" normalizeH="0" baseline="0" noProof="0">
              <a:ln>
                <a:noFill/>
              </a:ln>
              <a:solidFill>
                <a:srgbClr val="0C458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5FB5254-9301-76E4-12B8-11CBE4EF3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73" y="1955800"/>
            <a:ext cx="2946400" cy="29464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6E160EE-C946-3567-F39A-18F63FA4B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070" y="2688897"/>
            <a:ext cx="1480206" cy="148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12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000C0B-5760-3612-E97F-585560B00B7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69303" y="2235200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es-ES" b="1">
                <a:solidFill>
                  <a:srgbClr val="002060"/>
                </a:solidFill>
              </a:rPr>
              <a:t>4. Efectos en el Mercado de Capitales </a:t>
            </a:r>
            <a:endParaRPr lang="es-CL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3315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B7A9F5-577C-382F-3AD5-D6EAEE49EA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3300" b="1">
                <a:solidFill>
                  <a:srgbClr val="002060"/>
                </a:solidFill>
              </a:rPr>
              <a:t>Proyección saldo del FIP </a:t>
            </a:r>
            <a:br>
              <a:rPr lang="es-ES" sz="3300" b="1">
                <a:solidFill>
                  <a:srgbClr val="002060"/>
                </a:solidFill>
              </a:rPr>
            </a:br>
            <a:r>
              <a:rPr lang="es-ES" sz="3300">
                <a:solidFill>
                  <a:srgbClr val="002060"/>
                </a:solidFill>
              </a:rPr>
              <a:t>(% del PIB)</a:t>
            </a:r>
            <a:endParaRPr lang="es-CL" sz="3300">
              <a:solidFill>
                <a:srgbClr val="00206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CF4B465-BC4E-C594-8A78-A04ECC0EA2D2}"/>
              </a:ext>
            </a:extLst>
          </p:cNvPr>
          <p:cNvSpPr txBox="1"/>
          <p:nvPr/>
        </p:nvSpPr>
        <p:spPr>
          <a:xfrm>
            <a:off x="572017" y="6277431"/>
            <a:ext cx="84481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>
                <a:solidFill>
                  <a:schemeClr val="bg1">
                    <a:lumMod val="50000"/>
                  </a:schemeClr>
                </a:solidFill>
              </a:rPr>
              <a:t>Nota: </a:t>
            </a:r>
            <a:r>
              <a:rPr lang="es-ES" sz="1050">
                <a:solidFill>
                  <a:schemeClr val="bg1">
                    <a:lumMod val="50000"/>
                  </a:schemeClr>
                </a:solidFill>
              </a:rPr>
              <a:t>Proyección no incluye el 3% de la cotización del empleador que va a capitalización individual, debido a que pasa a ser parte del saldo de la cuenta de capitalización individual y genera mayor ahorro en relación al PIB en forma separada al FIP.</a:t>
            </a:r>
            <a:endParaRPr lang="es-CL" sz="105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50D4B929-0742-2F4E-35A3-3944A92BD6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6824284"/>
              </p:ext>
            </p:extLst>
          </p:nvPr>
        </p:nvGraphicFramePr>
        <p:xfrm>
          <a:off x="572017" y="1027905"/>
          <a:ext cx="11210680" cy="524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30E8B9B8-E95F-3BE8-CA67-1AB2FF49A8C2}"/>
              </a:ext>
            </a:extLst>
          </p:cNvPr>
          <p:cNvSpPr txBox="1"/>
          <p:nvPr/>
        </p:nvSpPr>
        <p:spPr>
          <a:xfrm>
            <a:off x="667053" y="6585207"/>
            <a:ext cx="79526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>
                <a:solidFill>
                  <a:schemeClr val="bg1">
                    <a:lumMod val="50000"/>
                  </a:schemeClr>
                </a:solidFill>
                <a:latin typeface="gobCL" panose="02000603050000020004"/>
              </a:rPr>
              <a:t>Fuente: </a:t>
            </a:r>
            <a:r>
              <a:rPr lang="es-ES" sz="1000">
                <a:solidFill>
                  <a:schemeClr val="bg1">
                    <a:lumMod val="50000"/>
                  </a:schemeClr>
                </a:solidFill>
                <a:latin typeface="gobCL" panose="02000603050000020004"/>
              </a:rPr>
              <a:t>Dipres</a:t>
            </a:r>
            <a:endParaRPr lang="es-CL" sz="1000">
              <a:solidFill>
                <a:schemeClr val="bg1">
                  <a:lumMod val="50000"/>
                </a:schemeClr>
              </a:solidFill>
              <a:latin typeface="gobCL" panose="0200060305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960018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F83B9A86-9840-3CDC-666E-B7F7956C2BDE}"/>
              </a:ext>
            </a:extLst>
          </p:cNvPr>
          <p:cNvSpPr txBox="1"/>
          <p:nvPr/>
        </p:nvSpPr>
        <p:spPr>
          <a:xfrm>
            <a:off x="1422167" y="345154"/>
            <a:ext cx="1053716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82554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Proyección del stock de activos en el mercado doméstico</a:t>
            </a:r>
            <a:endParaRPr kumimoji="0" lang="es-ES" sz="2400" b="1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Helvetica Neue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8F5C771-19F4-DCCF-F149-94E0F5D70909}"/>
              </a:ext>
            </a:extLst>
          </p:cNvPr>
          <p:cNvSpPr txBox="1"/>
          <p:nvPr/>
        </p:nvSpPr>
        <p:spPr>
          <a:xfrm>
            <a:off x="647700" y="6149350"/>
            <a:ext cx="11051547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just" defTabSz="825541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Fuente: </a:t>
            </a: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Elaboración propia con datos de la Superintendencia de Pensiones y simulaciones de la Dirección de Presupuestos.</a:t>
            </a: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Helvetica Neue"/>
              <a:sym typeface="Helvetica Neue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6257CC0-BEEB-A920-3781-C4303F4CB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717" y="1252744"/>
            <a:ext cx="7191883" cy="474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1274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206FC0-4D8C-8285-A0DE-A11E8BC11A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65425"/>
            <a:ext cx="10515600" cy="1325563"/>
          </a:xfrm>
        </p:spPr>
        <p:txBody>
          <a:bodyPr/>
          <a:lstStyle/>
          <a:p>
            <a:pPr algn="ctr"/>
            <a:r>
              <a:rPr lang="es-ES" b="1">
                <a:solidFill>
                  <a:srgbClr val="002060"/>
                </a:solidFill>
              </a:rPr>
              <a:t>5. Efectos sobre el </a:t>
            </a:r>
            <a:br>
              <a:rPr lang="es-ES" b="1">
                <a:solidFill>
                  <a:srgbClr val="002060"/>
                </a:solidFill>
              </a:rPr>
            </a:br>
            <a:r>
              <a:rPr lang="es-ES" b="1">
                <a:solidFill>
                  <a:srgbClr val="002060"/>
                </a:solidFill>
              </a:rPr>
              <a:t>Presupuesto Fiscal</a:t>
            </a:r>
            <a:endParaRPr lang="es-CL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022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6F4A4AB-9815-EE86-A27A-B93D63BB2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623078"/>
            <a:ext cx="10515600" cy="1072372"/>
          </a:xfrm>
        </p:spPr>
        <p:txBody>
          <a:bodyPr>
            <a:normAutofit/>
          </a:bodyPr>
          <a:lstStyle/>
          <a:p>
            <a:r>
              <a:rPr lang="es-ES" sz="3400">
                <a:solidFill>
                  <a:schemeClr val="accent1">
                    <a:lumMod val="50000"/>
                  </a:schemeClr>
                </a:solidFill>
                <a:cs typeface="+mn-cs"/>
              </a:rPr>
              <a:t>Costo Total Reforma de Pensiones </a:t>
            </a:r>
          </a:p>
          <a:p>
            <a:r>
              <a:rPr lang="es-ES" sz="2000" b="0">
                <a:solidFill>
                  <a:schemeClr val="accent1">
                    <a:lumMod val="50000"/>
                  </a:schemeClr>
                </a:solidFill>
                <a:cs typeface="+mn-cs"/>
              </a:rPr>
              <a:t>(MM$ 2023 y % del PIB)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E160EE-C946-3567-F39A-18F63FA4B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070" y="2688897"/>
            <a:ext cx="1480206" cy="1480206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79E7CE7-0D54-7ECC-C43F-F654A5E29A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364168"/>
              </p:ext>
            </p:extLst>
          </p:nvPr>
        </p:nvGraphicFramePr>
        <p:xfrm>
          <a:off x="930208" y="2040481"/>
          <a:ext cx="10318883" cy="41944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7895">
                  <a:extLst>
                    <a:ext uri="{9D8B030D-6E8A-4147-A177-3AD203B41FA5}">
                      <a16:colId xmlns:a16="http://schemas.microsoft.com/office/drawing/2014/main" val="2331633999"/>
                    </a:ext>
                  </a:extLst>
                </a:gridCol>
                <a:gridCol w="1604474">
                  <a:extLst>
                    <a:ext uri="{9D8B030D-6E8A-4147-A177-3AD203B41FA5}">
                      <a16:colId xmlns:a16="http://schemas.microsoft.com/office/drawing/2014/main" val="3515625740"/>
                    </a:ext>
                  </a:extLst>
                </a:gridCol>
                <a:gridCol w="1604474">
                  <a:extLst>
                    <a:ext uri="{9D8B030D-6E8A-4147-A177-3AD203B41FA5}">
                      <a16:colId xmlns:a16="http://schemas.microsoft.com/office/drawing/2014/main" val="4154724176"/>
                    </a:ext>
                  </a:extLst>
                </a:gridCol>
                <a:gridCol w="1798423">
                  <a:extLst>
                    <a:ext uri="{9D8B030D-6E8A-4147-A177-3AD203B41FA5}">
                      <a16:colId xmlns:a16="http://schemas.microsoft.com/office/drawing/2014/main" val="431404597"/>
                    </a:ext>
                  </a:extLst>
                </a:gridCol>
                <a:gridCol w="1256249">
                  <a:extLst>
                    <a:ext uri="{9D8B030D-6E8A-4147-A177-3AD203B41FA5}">
                      <a16:colId xmlns:a16="http://schemas.microsoft.com/office/drawing/2014/main" val="1497865380"/>
                    </a:ext>
                  </a:extLst>
                </a:gridCol>
                <a:gridCol w="1604474">
                  <a:extLst>
                    <a:ext uri="{9D8B030D-6E8A-4147-A177-3AD203B41FA5}">
                      <a16:colId xmlns:a16="http://schemas.microsoft.com/office/drawing/2014/main" val="2064173137"/>
                    </a:ext>
                  </a:extLst>
                </a:gridCol>
                <a:gridCol w="1392894">
                  <a:extLst>
                    <a:ext uri="{9D8B030D-6E8A-4147-A177-3AD203B41FA5}">
                      <a16:colId xmlns:a16="http://schemas.microsoft.com/office/drawing/2014/main" val="236163424"/>
                    </a:ext>
                  </a:extLst>
                </a:gridCol>
              </a:tblGrid>
              <a:tr h="109090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Año</a:t>
                      </a:r>
                    </a:p>
                  </a:txBody>
                  <a:tcPr marL="8515" marR="8515" marT="85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Aumento de monto y cobertura de PGU</a:t>
                      </a:r>
                    </a:p>
                  </a:txBody>
                  <a:tcPr marL="8515" marR="8515" marT="85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6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Aumento de tasa de cotización y tope imponible</a:t>
                      </a:r>
                    </a:p>
                  </a:txBody>
                  <a:tcPr marL="8515" marR="8515" marT="85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Nueva institucionalidad</a:t>
                      </a:r>
                    </a:p>
                  </a:txBody>
                  <a:tcPr marL="8515" marR="8515" marT="85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Encaje</a:t>
                      </a:r>
                    </a:p>
                  </a:txBody>
                  <a:tcPr marL="8515" marR="8515" marT="85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8515" marR="8515" marT="85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%PIB</a:t>
                      </a:r>
                    </a:p>
                  </a:txBody>
                  <a:tcPr marL="8515" marR="8515" marT="85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037533"/>
                  </a:ext>
                </a:extLst>
              </a:tr>
              <a:tr h="2821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1" kern="1200">
                          <a:solidFill>
                            <a:srgbClr val="004677"/>
                          </a:solidFill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8515" marR="8515" marT="85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0" kern="1200">
                          <a:solidFill>
                            <a:srgbClr val="004677"/>
                          </a:solidFill>
                          <a:latin typeface="+mn-lt"/>
                          <a:ea typeface="+mn-ea"/>
                          <a:cs typeface="+mn-cs"/>
                        </a:rPr>
                        <a:t>287.088</a:t>
                      </a:r>
                    </a:p>
                  </a:txBody>
                  <a:tcPr marL="8515" marR="8515" marT="8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0" kern="1200">
                          <a:solidFill>
                            <a:srgbClr val="004677"/>
                          </a:solidFill>
                          <a:latin typeface="+mn-lt"/>
                          <a:ea typeface="+mn-ea"/>
                          <a:cs typeface="+mn-cs"/>
                        </a:rPr>
                        <a:t>104.302</a:t>
                      </a:r>
                    </a:p>
                  </a:txBody>
                  <a:tcPr marL="8515" marR="8515" marT="8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0" kern="1200">
                          <a:solidFill>
                            <a:srgbClr val="004677"/>
                          </a:solidFill>
                          <a:latin typeface="+mn-lt"/>
                          <a:ea typeface="+mn-ea"/>
                          <a:cs typeface="+mn-cs"/>
                        </a:rPr>
                        <a:t>30.386</a:t>
                      </a:r>
                    </a:p>
                  </a:txBody>
                  <a:tcPr marL="8515" marR="8515" marT="8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CL" sz="1600" b="0" kern="1200">
                        <a:solidFill>
                          <a:srgbClr val="00467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15" marR="8515" marT="8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0" kern="1200">
                          <a:solidFill>
                            <a:srgbClr val="004677"/>
                          </a:solidFill>
                          <a:latin typeface="+mn-lt"/>
                          <a:ea typeface="+mn-ea"/>
                          <a:cs typeface="+mn-cs"/>
                        </a:rPr>
                        <a:t>421.776</a:t>
                      </a:r>
                    </a:p>
                  </a:txBody>
                  <a:tcPr marL="8515" marR="8515" marT="8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1" kern="1200">
                          <a:solidFill>
                            <a:srgbClr val="003D58"/>
                          </a:solidFill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8515" marR="8515" marT="8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105386"/>
                  </a:ext>
                </a:extLst>
              </a:tr>
              <a:tr h="2821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1" kern="1200">
                          <a:solidFill>
                            <a:srgbClr val="004677"/>
                          </a:solidFill>
                          <a:latin typeface="+mn-lt"/>
                          <a:ea typeface="+mn-ea"/>
                          <a:cs typeface="+mn-cs"/>
                        </a:rPr>
                        <a:t>2026</a:t>
                      </a:r>
                    </a:p>
                  </a:txBody>
                  <a:tcPr marL="8515" marR="8515" marT="85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0" kern="1200">
                          <a:solidFill>
                            <a:srgbClr val="004677"/>
                          </a:solidFill>
                          <a:latin typeface="+mn-lt"/>
                          <a:ea typeface="+mn-ea"/>
                          <a:cs typeface="+mn-cs"/>
                        </a:rPr>
                        <a:t>694.430</a:t>
                      </a:r>
                    </a:p>
                  </a:txBody>
                  <a:tcPr marL="8515" marR="8515" marT="8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0" kern="1200">
                          <a:solidFill>
                            <a:srgbClr val="004677"/>
                          </a:solidFill>
                          <a:latin typeface="+mn-lt"/>
                          <a:ea typeface="+mn-ea"/>
                          <a:cs typeface="+mn-cs"/>
                        </a:rPr>
                        <a:t>421.264</a:t>
                      </a:r>
                    </a:p>
                  </a:txBody>
                  <a:tcPr marL="8515" marR="8515" marT="8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0" kern="1200">
                          <a:solidFill>
                            <a:srgbClr val="004677"/>
                          </a:solidFill>
                          <a:latin typeface="+mn-lt"/>
                          <a:ea typeface="+mn-ea"/>
                          <a:cs typeface="+mn-cs"/>
                        </a:rPr>
                        <a:t>112.439</a:t>
                      </a:r>
                    </a:p>
                  </a:txBody>
                  <a:tcPr marL="8515" marR="8515" marT="8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CL" sz="1600" b="0" kern="1200">
                        <a:solidFill>
                          <a:srgbClr val="00467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15" marR="8515" marT="8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0" kern="1200">
                          <a:solidFill>
                            <a:srgbClr val="004677"/>
                          </a:solidFill>
                          <a:latin typeface="+mn-lt"/>
                          <a:ea typeface="+mn-ea"/>
                          <a:cs typeface="+mn-cs"/>
                        </a:rPr>
                        <a:t>1.228.132</a:t>
                      </a:r>
                    </a:p>
                  </a:txBody>
                  <a:tcPr marL="8515" marR="8515" marT="8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1" kern="1200">
                          <a:solidFill>
                            <a:srgbClr val="003D58"/>
                          </a:solidFill>
                          <a:latin typeface="+mn-lt"/>
                          <a:ea typeface="+mn-ea"/>
                          <a:cs typeface="+mn-cs"/>
                        </a:rPr>
                        <a:t>0,4%</a:t>
                      </a:r>
                    </a:p>
                  </a:txBody>
                  <a:tcPr marL="8515" marR="8515" marT="8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557217"/>
                  </a:ext>
                </a:extLst>
              </a:tr>
              <a:tr h="2821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1" kern="1200">
                          <a:solidFill>
                            <a:srgbClr val="004677"/>
                          </a:solidFill>
                          <a:latin typeface="+mn-lt"/>
                          <a:ea typeface="+mn-ea"/>
                          <a:cs typeface="+mn-cs"/>
                        </a:rPr>
                        <a:t>2027</a:t>
                      </a:r>
                    </a:p>
                  </a:txBody>
                  <a:tcPr marL="8515" marR="8515" marT="85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0" kern="1200">
                          <a:solidFill>
                            <a:srgbClr val="004677"/>
                          </a:solidFill>
                          <a:latin typeface="+mn-lt"/>
                          <a:ea typeface="+mn-ea"/>
                          <a:cs typeface="+mn-cs"/>
                        </a:rPr>
                        <a:t>1.094.320</a:t>
                      </a:r>
                    </a:p>
                  </a:txBody>
                  <a:tcPr marL="8515" marR="8515" marT="8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0" kern="1200">
                          <a:solidFill>
                            <a:srgbClr val="004677"/>
                          </a:solidFill>
                          <a:latin typeface="+mn-lt"/>
                          <a:ea typeface="+mn-ea"/>
                          <a:cs typeface="+mn-cs"/>
                        </a:rPr>
                        <a:t>760.784</a:t>
                      </a:r>
                    </a:p>
                  </a:txBody>
                  <a:tcPr marL="8515" marR="8515" marT="8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0" kern="1200">
                          <a:solidFill>
                            <a:srgbClr val="004677"/>
                          </a:solidFill>
                          <a:latin typeface="+mn-lt"/>
                          <a:ea typeface="+mn-ea"/>
                          <a:cs typeface="+mn-cs"/>
                        </a:rPr>
                        <a:t>189.572</a:t>
                      </a:r>
                    </a:p>
                  </a:txBody>
                  <a:tcPr marL="8515" marR="8515" marT="8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CL" sz="1600" b="0" kern="1200">
                        <a:solidFill>
                          <a:srgbClr val="00467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15" marR="8515" marT="8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0" kern="1200">
                          <a:solidFill>
                            <a:srgbClr val="004677"/>
                          </a:solidFill>
                          <a:latin typeface="+mn-lt"/>
                          <a:ea typeface="+mn-ea"/>
                          <a:cs typeface="+mn-cs"/>
                        </a:rPr>
                        <a:t>2.044.676</a:t>
                      </a:r>
                    </a:p>
                  </a:txBody>
                  <a:tcPr marL="8515" marR="8515" marT="8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1" kern="1200">
                          <a:solidFill>
                            <a:srgbClr val="003D58"/>
                          </a:solidFill>
                          <a:latin typeface="+mn-lt"/>
                          <a:ea typeface="+mn-ea"/>
                          <a:cs typeface="+mn-cs"/>
                        </a:rPr>
                        <a:t>0,7%</a:t>
                      </a:r>
                    </a:p>
                  </a:txBody>
                  <a:tcPr marL="8515" marR="8515" marT="8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024169"/>
                  </a:ext>
                </a:extLst>
              </a:tr>
              <a:tr h="2821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1" kern="1200">
                          <a:solidFill>
                            <a:srgbClr val="004677"/>
                          </a:solidFill>
                          <a:latin typeface="+mn-lt"/>
                          <a:ea typeface="+mn-ea"/>
                          <a:cs typeface="+mn-cs"/>
                        </a:rPr>
                        <a:t>2028</a:t>
                      </a:r>
                    </a:p>
                  </a:txBody>
                  <a:tcPr marL="8515" marR="8515" marT="85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0" kern="1200">
                          <a:solidFill>
                            <a:srgbClr val="004677"/>
                          </a:solidFill>
                          <a:latin typeface="+mn-lt"/>
                          <a:ea typeface="+mn-ea"/>
                          <a:cs typeface="+mn-cs"/>
                        </a:rPr>
                        <a:t>1.315.782</a:t>
                      </a:r>
                    </a:p>
                  </a:txBody>
                  <a:tcPr marL="8515" marR="8515" marT="8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0" kern="1200">
                          <a:solidFill>
                            <a:srgbClr val="004677"/>
                          </a:solidFill>
                          <a:latin typeface="+mn-lt"/>
                          <a:ea typeface="+mn-ea"/>
                          <a:cs typeface="+mn-cs"/>
                        </a:rPr>
                        <a:t>1.103.548</a:t>
                      </a:r>
                    </a:p>
                  </a:txBody>
                  <a:tcPr marL="8515" marR="8515" marT="8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0" kern="1200">
                          <a:solidFill>
                            <a:srgbClr val="004677"/>
                          </a:solidFill>
                          <a:latin typeface="+mn-lt"/>
                          <a:ea typeface="+mn-ea"/>
                          <a:cs typeface="+mn-cs"/>
                        </a:rPr>
                        <a:t>185.778</a:t>
                      </a:r>
                    </a:p>
                  </a:txBody>
                  <a:tcPr marL="8515" marR="8515" marT="8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0" kern="1200">
                          <a:solidFill>
                            <a:srgbClr val="004677"/>
                          </a:solidFill>
                          <a:latin typeface="+mn-lt"/>
                          <a:ea typeface="+mn-ea"/>
                          <a:cs typeface="+mn-cs"/>
                        </a:rPr>
                        <a:t>-410.613</a:t>
                      </a:r>
                    </a:p>
                  </a:txBody>
                  <a:tcPr marL="8515" marR="8515" marT="8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0" kern="1200">
                          <a:solidFill>
                            <a:srgbClr val="004677"/>
                          </a:solidFill>
                          <a:latin typeface="+mn-lt"/>
                          <a:ea typeface="+mn-ea"/>
                          <a:cs typeface="+mn-cs"/>
                        </a:rPr>
                        <a:t>2.194.495</a:t>
                      </a:r>
                    </a:p>
                  </a:txBody>
                  <a:tcPr marL="8515" marR="8515" marT="8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1" kern="1200">
                          <a:solidFill>
                            <a:srgbClr val="003D58"/>
                          </a:solidFill>
                          <a:latin typeface="+mn-lt"/>
                          <a:ea typeface="+mn-ea"/>
                          <a:cs typeface="+mn-cs"/>
                        </a:rPr>
                        <a:t>0,7%</a:t>
                      </a:r>
                    </a:p>
                  </a:txBody>
                  <a:tcPr marL="8515" marR="8515" marT="8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249091"/>
                  </a:ext>
                </a:extLst>
              </a:tr>
              <a:tr h="2821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1" kern="1200">
                          <a:solidFill>
                            <a:srgbClr val="004677"/>
                          </a:solidFill>
                          <a:latin typeface="+mn-lt"/>
                          <a:ea typeface="+mn-ea"/>
                          <a:cs typeface="+mn-cs"/>
                        </a:rPr>
                        <a:t>2029</a:t>
                      </a:r>
                    </a:p>
                  </a:txBody>
                  <a:tcPr marL="8515" marR="8515" marT="85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0" kern="1200">
                          <a:solidFill>
                            <a:srgbClr val="004677"/>
                          </a:solidFill>
                          <a:latin typeface="+mn-lt"/>
                          <a:ea typeface="+mn-ea"/>
                          <a:cs typeface="+mn-cs"/>
                        </a:rPr>
                        <a:t>1.364.858</a:t>
                      </a:r>
                    </a:p>
                  </a:txBody>
                  <a:tcPr marL="8515" marR="8515" marT="8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0" kern="1200">
                          <a:solidFill>
                            <a:srgbClr val="004677"/>
                          </a:solidFill>
                          <a:latin typeface="+mn-lt"/>
                          <a:ea typeface="+mn-ea"/>
                          <a:cs typeface="+mn-cs"/>
                        </a:rPr>
                        <a:t>1.450.668</a:t>
                      </a:r>
                    </a:p>
                  </a:txBody>
                  <a:tcPr marL="8515" marR="8515" marT="8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0" kern="1200">
                          <a:solidFill>
                            <a:srgbClr val="004677"/>
                          </a:solidFill>
                          <a:latin typeface="+mn-lt"/>
                          <a:ea typeface="+mn-ea"/>
                          <a:cs typeface="+mn-cs"/>
                        </a:rPr>
                        <a:t>179.631</a:t>
                      </a:r>
                    </a:p>
                  </a:txBody>
                  <a:tcPr marL="8515" marR="8515" marT="8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CL" sz="1600" b="0" kern="1200">
                        <a:solidFill>
                          <a:srgbClr val="00467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15" marR="8515" marT="8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0" kern="1200">
                          <a:solidFill>
                            <a:srgbClr val="004677"/>
                          </a:solidFill>
                          <a:latin typeface="+mn-lt"/>
                          <a:ea typeface="+mn-ea"/>
                          <a:cs typeface="+mn-cs"/>
                        </a:rPr>
                        <a:t>2.995.156</a:t>
                      </a:r>
                    </a:p>
                  </a:txBody>
                  <a:tcPr marL="8515" marR="8515" marT="8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1" kern="1200">
                          <a:solidFill>
                            <a:srgbClr val="003D58"/>
                          </a:solidFill>
                          <a:latin typeface="+mn-lt"/>
                          <a:ea typeface="+mn-ea"/>
                          <a:cs typeface="+mn-cs"/>
                        </a:rPr>
                        <a:t>0,9%</a:t>
                      </a:r>
                    </a:p>
                  </a:txBody>
                  <a:tcPr marL="8515" marR="8515" marT="8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954814"/>
                  </a:ext>
                </a:extLst>
              </a:tr>
              <a:tr h="2821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1" kern="1200">
                          <a:solidFill>
                            <a:srgbClr val="004677"/>
                          </a:solidFill>
                          <a:latin typeface="+mn-lt"/>
                          <a:ea typeface="+mn-ea"/>
                          <a:cs typeface="+mn-cs"/>
                        </a:rPr>
                        <a:t>2030</a:t>
                      </a:r>
                    </a:p>
                  </a:txBody>
                  <a:tcPr marL="8515" marR="8515" marT="85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0" kern="1200">
                          <a:solidFill>
                            <a:srgbClr val="004677"/>
                          </a:solidFill>
                          <a:latin typeface="+mn-lt"/>
                          <a:ea typeface="+mn-ea"/>
                          <a:cs typeface="+mn-cs"/>
                        </a:rPr>
                        <a:t>1.386.118</a:t>
                      </a:r>
                    </a:p>
                  </a:txBody>
                  <a:tcPr marL="8515" marR="8515" marT="8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0" kern="1200">
                          <a:solidFill>
                            <a:srgbClr val="004677"/>
                          </a:solidFill>
                          <a:latin typeface="+mn-lt"/>
                          <a:ea typeface="+mn-ea"/>
                          <a:cs typeface="+mn-cs"/>
                        </a:rPr>
                        <a:t>1.736.445</a:t>
                      </a:r>
                    </a:p>
                  </a:txBody>
                  <a:tcPr marL="8515" marR="8515" marT="8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0" kern="1200">
                          <a:solidFill>
                            <a:srgbClr val="004677"/>
                          </a:solidFill>
                          <a:latin typeface="+mn-lt"/>
                          <a:ea typeface="+mn-ea"/>
                          <a:cs typeface="+mn-cs"/>
                        </a:rPr>
                        <a:t>177.311</a:t>
                      </a:r>
                    </a:p>
                  </a:txBody>
                  <a:tcPr marL="8515" marR="8515" marT="8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CL" sz="1600" b="0" kern="1200">
                        <a:solidFill>
                          <a:srgbClr val="00467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15" marR="8515" marT="8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0" kern="1200">
                          <a:solidFill>
                            <a:srgbClr val="004677"/>
                          </a:solidFill>
                          <a:latin typeface="+mn-lt"/>
                          <a:ea typeface="+mn-ea"/>
                          <a:cs typeface="+mn-cs"/>
                        </a:rPr>
                        <a:t>3.299.874</a:t>
                      </a:r>
                    </a:p>
                  </a:txBody>
                  <a:tcPr marL="8515" marR="8515" marT="8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1" kern="1200">
                          <a:solidFill>
                            <a:srgbClr val="003D58"/>
                          </a:solidFill>
                          <a:latin typeface="+mn-lt"/>
                          <a:ea typeface="+mn-ea"/>
                          <a:cs typeface="+mn-cs"/>
                        </a:rPr>
                        <a:t>1,0%</a:t>
                      </a:r>
                    </a:p>
                  </a:txBody>
                  <a:tcPr marL="8515" marR="8515" marT="8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600887"/>
                  </a:ext>
                </a:extLst>
              </a:tr>
              <a:tr h="2821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1" kern="1200">
                          <a:solidFill>
                            <a:srgbClr val="004677"/>
                          </a:solidFill>
                          <a:latin typeface="+mn-lt"/>
                          <a:ea typeface="+mn-ea"/>
                          <a:cs typeface="+mn-cs"/>
                        </a:rPr>
                        <a:t>2031</a:t>
                      </a:r>
                    </a:p>
                  </a:txBody>
                  <a:tcPr marL="8515" marR="8515" marT="85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0" kern="1200">
                          <a:solidFill>
                            <a:srgbClr val="004677"/>
                          </a:solidFill>
                          <a:latin typeface="+mn-lt"/>
                          <a:ea typeface="+mn-ea"/>
                          <a:cs typeface="+mn-cs"/>
                        </a:rPr>
                        <a:t>1.720.571</a:t>
                      </a:r>
                    </a:p>
                  </a:txBody>
                  <a:tcPr marL="8515" marR="8515" marT="8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0" kern="1200">
                          <a:solidFill>
                            <a:srgbClr val="004677"/>
                          </a:solidFill>
                          <a:latin typeface="+mn-lt"/>
                          <a:ea typeface="+mn-ea"/>
                          <a:cs typeface="+mn-cs"/>
                        </a:rPr>
                        <a:t>1.928.395</a:t>
                      </a:r>
                    </a:p>
                  </a:txBody>
                  <a:tcPr marL="8515" marR="8515" marT="8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0" kern="1200">
                          <a:solidFill>
                            <a:srgbClr val="004677"/>
                          </a:solidFill>
                          <a:latin typeface="+mn-lt"/>
                          <a:ea typeface="+mn-ea"/>
                          <a:cs typeface="+mn-cs"/>
                        </a:rPr>
                        <a:t>177.502</a:t>
                      </a:r>
                    </a:p>
                  </a:txBody>
                  <a:tcPr marL="8515" marR="8515" marT="8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CL" sz="1600" b="0" kern="1200">
                        <a:solidFill>
                          <a:srgbClr val="00467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15" marR="8515" marT="8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0" kern="1200">
                          <a:solidFill>
                            <a:srgbClr val="004677"/>
                          </a:solidFill>
                          <a:latin typeface="+mn-lt"/>
                          <a:ea typeface="+mn-ea"/>
                          <a:cs typeface="+mn-cs"/>
                        </a:rPr>
                        <a:t>3.826.468</a:t>
                      </a:r>
                    </a:p>
                  </a:txBody>
                  <a:tcPr marL="8515" marR="8515" marT="8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1" kern="1200">
                          <a:solidFill>
                            <a:srgbClr val="003D58"/>
                          </a:solidFill>
                          <a:latin typeface="+mn-lt"/>
                          <a:ea typeface="+mn-ea"/>
                          <a:cs typeface="+mn-cs"/>
                        </a:rPr>
                        <a:t>1,2%</a:t>
                      </a:r>
                    </a:p>
                  </a:txBody>
                  <a:tcPr marL="8515" marR="8515" marT="8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176223"/>
                  </a:ext>
                </a:extLst>
              </a:tr>
              <a:tr h="2821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1" kern="1200">
                          <a:solidFill>
                            <a:srgbClr val="004677"/>
                          </a:solidFill>
                          <a:latin typeface="+mn-lt"/>
                          <a:ea typeface="+mn-ea"/>
                          <a:cs typeface="+mn-cs"/>
                        </a:rPr>
                        <a:t>2032</a:t>
                      </a:r>
                    </a:p>
                  </a:txBody>
                  <a:tcPr marL="8515" marR="8515" marT="85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0" kern="1200">
                          <a:solidFill>
                            <a:srgbClr val="004677"/>
                          </a:solidFill>
                          <a:latin typeface="+mn-lt"/>
                          <a:ea typeface="+mn-ea"/>
                          <a:cs typeface="+mn-cs"/>
                        </a:rPr>
                        <a:t>2.097.660</a:t>
                      </a:r>
                    </a:p>
                  </a:txBody>
                  <a:tcPr marL="8515" marR="8515" marT="8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0" kern="1200">
                          <a:solidFill>
                            <a:srgbClr val="004677"/>
                          </a:solidFill>
                          <a:latin typeface="+mn-lt"/>
                          <a:ea typeface="+mn-ea"/>
                          <a:cs typeface="+mn-cs"/>
                        </a:rPr>
                        <a:t>1.949.424</a:t>
                      </a:r>
                    </a:p>
                  </a:txBody>
                  <a:tcPr marL="8515" marR="8515" marT="8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0" kern="1200">
                          <a:solidFill>
                            <a:srgbClr val="004677"/>
                          </a:solidFill>
                          <a:latin typeface="+mn-lt"/>
                          <a:ea typeface="+mn-ea"/>
                          <a:cs typeface="+mn-cs"/>
                        </a:rPr>
                        <a:t>177.311</a:t>
                      </a:r>
                    </a:p>
                  </a:txBody>
                  <a:tcPr marL="8515" marR="8515" marT="8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CL" sz="1600" b="0" kern="1200">
                        <a:solidFill>
                          <a:srgbClr val="00467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15" marR="8515" marT="8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0" kern="1200">
                          <a:solidFill>
                            <a:srgbClr val="004677"/>
                          </a:solidFill>
                          <a:latin typeface="+mn-lt"/>
                          <a:ea typeface="+mn-ea"/>
                          <a:cs typeface="+mn-cs"/>
                        </a:rPr>
                        <a:t>4.224.394</a:t>
                      </a:r>
                    </a:p>
                  </a:txBody>
                  <a:tcPr marL="8515" marR="8515" marT="8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1" kern="1200">
                          <a:solidFill>
                            <a:srgbClr val="003D58"/>
                          </a:solidFill>
                          <a:latin typeface="+mn-lt"/>
                          <a:ea typeface="+mn-ea"/>
                          <a:cs typeface="+mn-cs"/>
                        </a:rPr>
                        <a:t>1,2%</a:t>
                      </a:r>
                    </a:p>
                  </a:txBody>
                  <a:tcPr marL="8515" marR="8515" marT="8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314799"/>
                  </a:ext>
                </a:extLst>
              </a:tr>
              <a:tr h="2821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1" kern="1200">
                          <a:solidFill>
                            <a:srgbClr val="004677"/>
                          </a:solidFill>
                          <a:latin typeface="+mn-lt"/>
                          <a:ea typeface="+mn-ea"/>
                          <a:cs typeface="+mn-cs"/>
                        </a:rPr>
                        <a:t>2033</a:t>
                      </a:r>
                    </a:p>
                  </a:txBody>
                  <a:tcPr marL="8515" marR="8515" marT="85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0" kern="1200">
                          <a:solidFill>
                            <a:srgbClr val="004677"/>
                          </a:solidFill>
                          <a:latin typeface="+mn-lt"/>
                          <a:ea typeface="+mn-ea"/>
                          <a:cs typeface="+mn-cs"/>
                        </a:rPr>
                        <a:t>2.160.622</a:t>
                      </a:r>
                    </a:p>
                  </a:txBody>
                  <a:tcPr marL="8515" marR="8515" marT="8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0" kern="1200">
                          <a:solidFill>
                            <a:srgbClr val="004677"/>
                          </a:solidFill>
                          <a:latin typeface="+mn-lt"/>
                          <a:ea typeface="+mn-ea"/>
                          <a:cs typeface="+mn-cs"/>
                        </a:rPr>
                        <a:t>1.970.952</a:t>
                      </a:r>
                    </a:p>
                  </a:txBody>
                  <a:tcPr marL="8515" marR="8515" marT="8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0" kern="1200">
                          <a:solidFill>
                            <a:srgbClr val="004677"/>
                          </a:solidFill>
                          <a:latin typeface="+mn-lt"/>
                          <a:ea typeface="+mn-ea"/>
                          <a:cs typeface="+mn-cs"/>
                        </a:rPr>
                        <a:t>177.337</a:t>
                      </a:r>
                    </a:p>
                  </a:txBody>
                  <a:tcPr marL="8515" marR="8515" marT="8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CL" sz="1600" b="0" kern="1200">
                        <a:solidFill>
                          <a:srgbClr val="00467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15" marR="8515" marT="8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0" kern="1200">
                          <a:solidFill>
                            <a:srgbClr val="004677"/>
                          </a:solidFill>
                          <a:latin typeface="+mn-lt"/>
                          <a:ea typeface="+mn-ea"/>
                          <a:cs typeface="+mn-cs"/>
                        </a:rPr>
                        <a:t>4.308.912</a:t>
                      </a:r>
                    </a:p>
                  </a:txBody>
                  <a:tcPr marL="8515" marR="8515" marT="8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1" kern="1200">
                          <a:solidFill>
                            <a:srgbClr val="003D58"/>
                          </a:solidFill>
                          <a:latin typeface="+mn-lt"/>
                          <a:ea typeface="+mn-ea"/>
                          <a:cs typeface="+mn-cs"/>
                        </a:rPr>
                        <a:t>1,2%</a:t>
                      </a:r>
                    </a:p>
                  </a:txBody>
                  <a:tcPr marL="8515" marR="8515" marT="8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372207"/>
                  </a:ext>
                </a:extLst>
              </a:tr>
              <a:tr h="2821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1" kern="1200">
                          <a:solidFill>
                            <a:srgbClr val="004677"/>
                          </a:solidFill>
                          <a:latin typeface="+mn-lt"/>
                          <a:ea typeface="+mn-ea"/>
                          <a:cs typeface="+mn-cs"/>
                        </a:rPr>
                        <a:t>2034</a:t>
                      </a:r>
                    </a:p>
                  </a:txBody>
                  <a:tcPr marL="8515" marR="8515" marT="85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0" kern="1200">
                          <a:solidFill>
                            <a:srgbClr val="004677"/>
                          </a:solidFill>
                          <a:latin typeface="+mn-lt"/>
                          <a:ea typeface="+mn-ea"/>
                          <a:cs typeface="+mn-cs"/>
                        </a:rPr>
                        <a:t>2.224.260</a:t>
                      </a:r>
                    </a:p>
                  </a:txBody>
                  <a:tcPr marL="8515" marR="8515" marT="8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0" kern="1200">
                          <a:solidFill>
                            <a:srgbClr val="004677"/>
                          </a:solidFill>
                          <a:latin typeface="+mn-lt"/>
                          <a:ea typeface="+mn-ea"/>
                          <a:cs typeface="+mn-cs"/>
                        </a:rPr>
                        <a:t>1.999.228</a:t>
                      </a:r>
                    </a:p>
                  </a:txBody>
                  <a:tcPr marL="8515" marR="8515" marT="8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0" kern="1200">
                          <a:solidFill>
                            <a:srgbClr val="004677"/>
                          </a:solidFill>
                          <a:latin typeface="+mn-lt"/>
                          <a:ea typeface="+mn-ea"/>
                          <a:cs typeface="+mn-cs"/>
                        </a:rPr>
                        <a:t>177.311</a:t>
                      </a:r>
                    </a:p>
                  </a:txBody>
                  <a:tcPr marL="8515" marR="8515" marT="8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CL" sz="1600" b="0" kern="1200">
                        <a:solidFill>
                          <a:srgbClr val="00467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15" marR="8515" marT="8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0" kern="1200">
                          <a:solidFill>
                            <a:srgbClr val="004677"/>
                          </a:solidFill>
                          <a:latin typeface="+mn-lt"/>
                          <a:ea typeface="+mn-ea"/>
                          <a:cs typeface="+mn-cs"/>
                        </a:rPr>
                        <a:t>4.400.799</a:t>
                      </a:r>
                    </a:p>
                  </a:txBody>
                  <a:tcPr marL="8515" marR="8515" marT="8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1" kern="1200">
                          <a:solidFill>
                            <a:srgbClr val="003D58"/>
                          </a:solidFill>
                          <a:latin typeface="+mn-lt"/>
                          <a:ea typeface="+mn-ea"/>
                          <a:cs typeface="+mn-cs"/>
                        </a:rPr>
                        <a:t>1,2%</a:t>
                      </a:r>
                    </a:p>
                  </a:txBody>
                  <a:tcPr marL="8515" marR="8515" marT="8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207372"/>
                  </a:ext>
                </a:extLst>
              </a:tr>
              <a:tr h="2821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1" kern="1200">
                          <a:solidFill>
                            <a:srgbClr val="004677"/>
                          </a:solidFill>
                          <a:latin typeface="+mn-lt"/>
                          <a:ea typeface="+mn-ea"/>
                          <a:cs typeface="+mn-cs"/>
                        </a:rPr>
                        <a:t>2035</a:t>
                      </a:r>
                    </a:p>
                  </a:txBody>
                  <a:tcPr marL="8515" marR="8515" marT="85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0" kern="1200">
                          <a:solidFill>
                            <a:srgbClr val="004677"/>
                          </a:solidFill>
                          <a:latin typeface="+mn-lt"/>
                          <a:ea typeface="+mn-ea"/>
                          <a:cs typeface="+mn-cs"/>
                        </a:rPr>
                        <a:t>2.284.575</a:t>
                      </a:r>
                    </a:p>
                  </a:txBody>
                  <a:tcPr marL="8515" marR="8515" marT="8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0" kern="1200">
                          <a:solidFill>
                            <a:srgbClr val="004677"/>
                          </a:solidFill>
                          <a:latin typeface="+mn-lt"/>
                          <a:ea typeface="+mn-ea"/>
                          <a:cs typeface="+mn-cs"/>
                        </a:rPr>
                        <a:t>2.019.629</a:t>
                      </a:r>
                    </a:p>
                  </a:txBody>
                  <a:tcPr marL="8515" marR="8515" marT="8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0" kern="1200">
                          <a:solidFill>
                            <a:srgbClr val="004677"/>
                          </a:solidFill>
                          <a:latin typeface="+mn-lt"/>
                          <a:ea typeface="+mn-ea"/>
                          <a:cs typeface="+mn-cs"/>
                        </a:rPr>
                        <a:t>177.337</a:t>
                      </a:r>
                    </a:p>
                  </a:txBody>
                  <a:tcPr marL="8515" marR="8515" marT="8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CL" sz="1600" b="0" kern="1200">
                        <a:solidFill>
                          <a:srgbClr val="00467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15" marR="8515" marT="8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0" kern="1200">
                          <a:solidFill>
                            <a:srgbClr val="004677"/>
                          </a:solidFill>
                          <a:latin typeface="+mn-lt"/>
                          <a:ea typeface="+mn-ea"/>
                          <a:cs typeface="+mn-cs"/>
                        </a:rPr>
                        <a:t>4.481.542</a:t>
                      </a:r>
                    </a:p>
                  </a:txBody>
                  <a:tcPr marL="8515" marR="8515" marT="8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600" b="1" kern="1200">
                          <a:solidFill>
                            <a:srgbClr val="003D58"/>
                          </a:solidFill>
                          <a:latin typeface="+mn-lt"/>
                          <a:ea typeface="+mn-ea"/>
                          <a:cs typeface="+mn-cs"/>
                        </a:rPr>
                        <a:t>1,2%</a:t>
                      </a:r>
                    </a:p>
                  </a:txBody>
                  <a:tcPr marL="8515" marR="8515" marT="85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586432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9E26988E-BB1D-F291-7391-BD1719B0E284}"/>
              </a:ext>
            </a:extLst>
          </p:cNvPr>
          <p:cNvSpPr txBox="1"/>
          <p:nvPr/>
        </p:nvSpPr>
        <p:spPr>
          <a:xfrm>
            <a:off x="514653" y="6387696"/>
            <a:ext cx="79526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>
                <a:solidFill>
                  <a:schemeClr val="bg1">
                    <a:lumMod val="50000"/>
                  </a:schemeClr>
                </a:solidFill>
                <a:latin typeface="gobCL" panose="02000603050000020004"/>
              </a:rPr>
              <a:t>Fuente: </a:t>
            </a:r>
            <a:r>
              <a:rPr lang="es-ES" sz="1000">
                <a:solidFill>
                  <a:schemeClr val="bg1">
                    <a:lumMod val="50000"/>
                  </a:schemeClr>
                </a:solidFill>
                <a:latin typeface="gobCL" panose="02000603050000020004"/>
              </a:rPr>
              <a:t>Dipres</a:t>
            </a:r>
            <a:endParaRPr lang="es-CL" sz="1000">
              <a:solidFill>
                <a:schemeClr val="bg1">
                  <a:lumMod val="50000"/>
                </a:schemeClr>
              </a:solidFill>
              <a:latin typeface="gobCL" panose="0200060305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1353521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1">
            <a:extLst>
              <a:ext uri="{FF2B5EF4-FFF2-40B4-BE49-F238E27FC236}">
                <a16:creationId xmlns:a16="http://schemas.microsoft.com/office/drawing/2014/main" id="{BCC0B202-0928-C4DA-E9CC-6A4D8D5F7C75}"/>
              </a:ext>
            </a:extLst>
          </p:cNvPr>
          <p:cNvSpPr txBox="1">
            <a:spLocks/>
          </p:cNvSpPr>
          <p:nvPr/>
        </p:nvSpPr>
        <p:spPr>
          <a:xfrm>
            <a:off x="831850" y="451945"/>
            <a:ext cx="10515600" cy="6895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3600" b="1" i="0" u="none" strike="noStrike" kern="1200" cap="none" spc="0" normalizeH="0" baseline="0" noProof="0">
                <a:ln>
                  <a:noFill/>
                </a:ln>
                <a:solidFill>
                  <a:srgbClr val="0C458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Temario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206B309E-2CCC-28F7-407D-903EEC43FFC4}"/>
              </a:ext>
            </a:extLst>
          </p:cNvPr>
          <p:cNvSpPr txBox="1">
            <a:spLocks/>
          </p:cNvSpPr>
          <p:nvPr/>
        </p:nvSpPr>
        <p:spPr>
          <a:xfrm>
            <a:off x="4719145" y="1545020"/>
            <a:ext cx="6800193" cy="460041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4"/>
              <a:defRPr/>
            </a:pPr>
            <a:endParaRPr lang="es-ES" sz="2400" b="1">
              <a:solidFill>
                <a:srgbClr val="0C4581"/>
              </a:solidFill>
            </a:endParaRPr>
          </a:p>
          <a:p>
            <a:pPr marL="514350" indent="-514350">
              <a:buFont typeface="+mj-lt"/>
              <a:buAutoNum type="arabicPeriod" startAt="4"/>
              <a:defRPr/>
            </a:pPr>
            <a:r>
              <a:rPr lang="es-ES" sz="2400" b="1">
                <a:solidFill>
                  <a:srgbClr val="0C4581"/>
                </a:solidFill>
              </a:rPr>
              <a:t>Efecto en el mercado de capitales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 startAt="4"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C458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 startAt="4"/>
              <a:tabLst/>
              <a:defRPr/>
            </a:pPr>
            <a:r>
              <a:rPr kumimoji="0" lang="es-ES" sz="2400" b="1" i="0" u="none" strike="noStrike" kern="1200" cap="none" spc="0" normalizeH="0" baseline="0" noProof="0">
                <a:ln>
                  <a:noFill/>
                </a:ln>
                <a:solidFill>
                  <a:srgbClr val="0C458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Efectos del sobre el Presupuesto Fiscal</a:t>
            </a:r>
          </a:p>
          <a:p>
            <a:pPr marL="91440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CL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91440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CL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BE5C26A-698C-1DA8-85D5-BD65797F2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728" y="1786597"/>
            <a:ext cx="2409053" cy="240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118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F192F-BA96-5ED3-CCE0-0FAC920CF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5358"/>
            <a:ext cx="10515600" cy="837710"/>
          </a:xfrm>
        </p:spPr>
        <p:txBody>
          <a:bodyPr>
            <a:noAutofit/>
          </a:bodyPr>
          <a:lstStyle/>
          <a:p>
            <a:r>
              <a:rPr lang="es-CL" sz="2800" b="1"/>
              <a:t>Indicaciones </a:t>
            </a:r>
            <a:r>
              <a:rPr lang="es-CL" sz="2800"/>
              <a:t>del Ejecutivo</a:t>
            </a:r>
            <a:br>
              <a:rPr lang="es-CL" sz="2800"/>
            </a:br>
            <a:br>
              <a:rPr lang="es-CL" sz="1800" b="1"/>
            </a:br>
            <a:r>
              <a:rPr lang="es-CL" sz="1800" b="1"/>
              <a:t>Proyecto de ley </a:t>
            </a:r>
            <a:r>
              <a:rPr lang="es-ES" sz="1800" b="1"/>
              <a:t>que crea un nuevo Sistema Mixto de Pensiones y un Seguro Social en el pilar contributivo, mejora la Pensión Garantizada Universal y establece beneficios y modificaciones regulatorias que indica</a:t>
            </a:r>
            <a:br>
              <a:rPr lang="es-ES" sz="1800" b="1"/>
            </a:br>
            <a:br>
              <a:rPr lang="es-CL" sz="1800" b="1"/>
            </a:br>
            <a:r>
              <a:rPr lang="es-CL" sz="2400" b="1"/>
              <a:t>Bo</a:t>
            </a:r>
            <a:r>
              <a:rPr lang="es-CL" sz="2400"/>
              <a:t>letín N°15.480-13</a:t>
            </a:r>
            <a:br>
              <a:rPr lang="es-CL" sz="3600"/>
            </a:br>
            <a:br>
              <a:rPr lang="es-CL" sz="3600" b="1"/>
            </a:br>
            <a:r>
              <a:rPr lang="es-CL" sz="1600" b="1"/>
              <a:t>Cámara de Diputadas y Diputados</a:t>
            </a:r>
            <a:br>
              <a:rPr lang="es-CL" sz="1800" b="1"/>
            </a:br>
            <a:r>
              <a:rPr lang="es-CL" sz="1600" b="1"/>
              <a:t>Enero de 2024</a:t>
            </a:r>
            <a:endParaRPr lang="es-CL" sz="180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280AB8C-EFC6-183A-7F86-F47AF892E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12" y="4958833"/>
            <a:ext cx="2976644" cy="1002497"/>
          </a:xfrm>
          <a:prstGeom prst="rect">
            <a:avLst/>
          </a:prstGeom>
        </p:spPr>
      </p:pic>
      <p:pic>
        <p:nvPicPr>
          <p:cNvPr id="8" name="Imagen 7" descr="Imagen que contiene Gráfico de rectángulos&#10;&#10;Descripción generada automáticamente">
            <a:extLst>
              <a:ext uri="{FF2B5EF4-FFF2-40B4-BE49-F238E27FC236}">
                <a16:creationId xmlns:a16="http://schemas.microsoft.com/office/drawing/2014/main" id="{E86BFE48-DC84-A7BB-73B8-4377E21AC6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08" b="58903"/>
          <a:stretch/>
        </p:blipFill>
        <p:spPr>
          <a:xfrm>
            <a:off x="9279987" y="4958833"/>
            <a:ext cx="2719901" cy="100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000C0B-5760-3612-E97F-585560B00B7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235200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es-ES" b="1">
                <a:solidFill>
                  <a:srgbClr val="002060"/>
                </a:solidFill>
              </a:rPr>
              <a:t>1. Pensión Garantizada Universal (PGU)</a:t>
            </a:r>
            <a:endParaRPr lang="es-CL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698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6F4A4AB-9815-EE86-A27A-B93D63BB2F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</a:rPr>
              <a:t>Responsabilidad Fiscal y financiamiento de la PGU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BC675AE-BA9E-56B7-575E-4872B46B2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346" y="2375339"/>
            <a:ext cx="1471653" cy="167564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D9DFE2F-7386-AE93-6C23-94AA02D2752C}"/>
              </a:ext>
            </a:extLst>
          </p:cNvPr>
          <p:cNvSpPr txBox="1"/>
          <p:nvPr/>
        </p:nvSpPr>
        <p:spPr>
          <a:xfrm>
            <a:off x="3151245" y="1448916"/>
            <a:ext cx="5331347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1600" b="1">
                <a:solidFill>
                  <a:srgbClr val="004677"/>
                </a:solidFill>
                <a:latin typeface="gobCL"/>
              </a:rPr>
              <a:t>Proyección Balances Efectivo y Estructural</a:t>
            </a:r>
          </a:p>
          <a:p>
            <a:pPr algn="ctr"/>
            <a:r>
              <a:rPr lang="es-CL" sz="1600" b="1">
                <a:solidFill>
                  <a:srgbClr val="004677"/>
                </a:solidFill>
                <a:latin typeface="gobCL"/>
              </a:rPr>
              <a:t>Gobierno Central Total 2025-2028</a:t>
            </a:r>
          </a:p>
          <a:p>
            <a:pPr algn="ctr"/>
            <a:r>
              <a:rPr lang="es-CL" sz="1200">
                <a:solidFill>
                  <a:srgbClr val="004677"/>
                </a:solidFill>
                <a:latin typeface="gobCL"/>
              </a:rPr>
              <a:t>(millones de pesos 2024, millones de dólares y % del PIB)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35A60F3-79B6-C592-2702-F9E3FA1F112B}"/>
              </a:ext>
            </a:extLst>
          </p:cNvPr>
          <p:cNvSpPr/>
          <p:nvPr/>
        </p:nvSpPr>
        <p:spPr>
          <a:xfrm>
            <a:off x="596309" y="5706363"/>
            <a:ext cx="9186423" cy="24622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000" b="1">
                <a:solidFill>
                  <a:schemeClr val="bg1">
                    <a:lumMod val="50000"/>
                  </a:schemeClr>
                </a:solidFill>
                <a:latin typeface="gobCL"/>
                <a:ea typeface="Verdana"/>
                <a:cs typeface="Arial"/>
              </a:rPr>
              <a:t>Fuente: </a:t>
            </a:r>
            <a:r>
              <a:rPr lang="es-CL" sz="1000">
                <a:solidFill>
                  <a:schemeClr val="bg1">
                    <a:lumMod val="50000"/>
                  </a:schemeClr>
                </a:solidFill>
                <a:latin typeface="gobCL"/>
                <a:ea typeface="Verdana"/>
                <a:cs typeface="Arial"/>
              </a:rPr>
              <a:t>Informe de Finanzas Públicas del tercer trimestre de 2023 (Octubre), Dipres.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84C6A333-85DF-1D1A-44EE-BD934697BE50}"/>
              </a:ext>
            </a:extLst>
          </p:cNvPr>
          <p:cNvGraphicFramePr>
            <a:graphicFrameLocks noGrp="1"/>
          </p:cNvGraphicFramePr>
          <p:nvPr/>
        </p:nvGraphicFramePr>
        <p:xfrm>
          <a:off x="596309" y="2254031"/>
          <a:ext cx="10441221" cy="3303910"/>
        </p:xfrm>
        <a:graphic>
          <a:graphicData uri="http://schemas.openxmlformats.org/drawingml/2006/table">
            <a:tbl>
              <a:tblPr firstRow="1" firstCol="1" bandRow="1"/>
              <a:tblGrid>
                <a:gridCol w="491008">
                  <a:extLst>
                    <a:ext uri="{9D8B030D-6E8A-4147-A177-3AD203B41FA5}">
                      <a16:colId xmlns:a16="http://schemas.microsoft.com/office/drawing/2014/main" val="2380928932"/>
                    </a:ext>
                  </a:extLst>
                </a:gridCol>
                <a:gridCol w="4928273">
                  <a:extLst>
                    <a:ext uri="{9D8B030D-6E8A-4147-A177-3AD203B41FA5}">
                      <a16:colId xmlns:a16="http://schemas.microsoft.com/office/drawing/2014/main" val="982742774"/>
                    </a:ext>
                  </a:extLst>
                </a:gridCol>
                <a:gridCol w="1255485">
                  <a:extLst>
                    <a:ext uri="{9D8B030D-6E8A-4147-A177-3AD203B41FA5}">
                      <a16:colId xmlns:a16="http://schemas.microsoft.com/office/drawing/2014/main" val="2348608826"/>
                    </a:ext>
                  </a:extLst>
                </a:gridCol>
                <a:gridCol w="1255485">
                  <a:extLst>
                    <a:ext uri="{9D8B030D-6E8A-4147-A177-3AD203B41FA5}">
                      <a16:colId xmlns:a16="http://schemas.microsoft.com/office/drawing/2014/main" val="2665193438"/>
                    </a:ext>
                  </a:extLst>
                </a:gridCol>
                <a:gridCol w="1255485">
                  <a:extLst>
                    <a:ext uri="{9D8B030D-6E8A-4147-A177-3AD203B41FA5}">
                      <a16:colId xmlns:a16="http://schemas.microsoft.com/office/drawing/2014/main" val="2154176092"/>
                    </a:ext>
                  </a:extLst>
                </a:gridCol>
                <a:gridCol w="1255485">
                  <a:extLst>
                    <a:ext uri="{9D8B030D-6E8A-4147-A177-3AD203B41FA5}">
                      <a16:colId xmlns:a16="http://schemas.microsoft.com/office/drawing/2014/main" val="421527363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s-CL" sz="1400">
                          <a:effectLst/>
                          <a:latin typeface="gobCL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latin typeface="gobCL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6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s-CL" sz="1400">
                          <a:solidFill>
                            <a:schemeClr val="bg1"/>
                          </a:solidFill>
                          <a:effectLst/>
                          <a:latin typeface="gobCL" pitchFamily="2" charset="77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gobCL" pitchFamily="2" charset="77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6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s-CL" sz="1400" b="1">
                          <a:solidFill>
                            <a:schemeClr val="bg1"/>
                          </a:solidFill>
                          <a:effectLst/>
                          <a:latin typeface="gobCL" pitchFamily="2" charset="77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2025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gobCL" pitchFamily="2" charset="77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6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s-CL" sz="1400" b="1">
                          <a:solidFill>
                            <a:schemeClr val="bg1"/>
                          </a:solidFill>
                          <a:effectLst/>
                          <a:latin typeface="gobCL" pitchFamily="2" charset="77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2026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gobCL" pitchFamily="2" charset="77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6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s-CL" sz="1400" b="1">
                          <a:solidFill>
                            <a:schemeClr val="bg1"/>
                          </a:solidFill>
                          <a:effectLst/>
                          <a:latin typeface="gobCL" pitchFamily="2" charset="77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2027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gobCL" pitchFamily="2" charset="77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6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s-CL" sz="1400" b="1">
                          <a:solidFill>
                            <a:schemeClr val="bg1"/>
                          </a:solidFill>
                          <a:effectLst/>
                          <a:latin typeface="gobCL" pitchFamily="2" charset="77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2028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gobCL" pitchFamily="2" charset="77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6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03307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s-CL" sz="1400">
                          <a:solidFill>
                            <a:srgbClr val="004677"/>
                          </a:solidFill>
                          <a:effectLst/>
                          <a:latin typeface="gobCL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(1)</a:t>
                      </a:r>
                      <a:endParaRPr lang="en-US" sz="1400">
                        <a:solidFill>
                          <a:srgbClr val="004677"/>
                        </a:solidFill>
                        <a:effectLst/>
                        <a:latin typeface="gobCL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s-CL" sz="1400">
                          <a:solidFill>
                            <a:srgbClr val="004677"/>
                          </a:solidFill>
                          <a:effectLst/>
                          <a:latin typeface="gobCL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Ingresos Efectivos   </a:t>
                      </a:r>
                      <a:endParaRPr lang="en-US" sz="1400">
                        <a:solidFill>
                          <a:srgbClr val="004677"/>
                        </a:solidFill>
                        <a:effectLst/>
                        <a:latin typeface="gobCL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4677"/>
                          </a:solidFill>
                          <a:effectLst/>
                          <a:latin typeface="gobCL" pitchFamily="50" charset="0"/>
                        </a:rPr>
                        <a:t>74.682.351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4677"/>
                          </a:solidFill>
                          <a:effectLst/>
                          <a:latin typeface="gobCL" pitchFamily="50" charset="0"/>
                        </a:rPr>
                        <a:t>76.832.432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4677"/>
                          </a:solidFill>
                          <a:effectLst/>
                          <a:latin typeface="gobCL" pitchFamily="50" charset="0"/>
                        </a:rPr>
                        <a:t>77.623.584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4677"/>
                          </a:solidFill>
                          <a:effectLst/>
                          <a:latin typeface="gobCL" pitchFamily="50" charset="0"/>
                        </a:rPr>
                        <a:t>79.345.858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429894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s-CL" sz="1400">
                          <a:solidFill>
                            <a:srgbClr val="004677"/>
                          </a:solidFill>
                          <a:effectLst/>
                          <a:latin typeface="gobCL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(2)</a:t>
                      </a:r>
                      <a:endParaRPr lang="en-US" sz="1400">
                        <a:solidFill>
                          <a:srgbClr val="004677"/>
                        </a:solidFill>
                        <a:effectLst/>
                        <a:latin typeface="gobCL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s-CL" sz="1400">
                          <a:solidFill>
                            <a:srgbClr val="004677"/>
                          </a:solidFill>
                          <a:effectLst/>
                          <a:latin typeface="gobCL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Gastos Comprometidos   </a:t>
                      </a:r>
                      <a:endParaRPr lang="en-US" sz="1400">
                        <a:solidFill>
                          <a:srgbClr val="004677"/>
                        </a:solidFill>
                        <a:effectLst/>
                        <a:latin typeface="gobCL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4677"/>
                          </a:solidFill>
                          <a:effectLst/>
                          <a:latin typeface="gobCL" pitchFamily="50" charset="0"/>
                        </a:rPr>
                        <a:t>78.017.252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4677"/>
                          </a:solidFill>
                          <a:effectLst/>
                          <a:latin typeface="gobCL" pitchFamily="50" charset="0"/>
                        </a:rPr>
                        <a:t>78.191.073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4677"/>
                          </a:solidFill>
                          <a:effectLst/>
                          <a:latin typeface="gobCL" pitchFamily="50" charset="0"/>
                        </a:rPr>
                        <a:t>78.184.331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4677"/>
                          </a:solidFill>
                          <a:effectLst/>
                          <a:latin typeface="gobCL" pitchFamily="50" charset="0"/>
                        </a:rPr>
                        <a:t>78.757.986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723266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s-CL" sz="1400">
                          <a:solidFill>
                            <a:srgbClr val="004677"/>
                          </a:solidFill>
                          <a:effectLst/>
                          <a:latin typeface="gobCL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(3)</a:t>
                      </a:r>
                      <a:endParaRPr lang="en-US" sz="1400">
                        <a:solidFill>
                          <a:srgbClr val="004677"/>
                        </a:solidFill>
                        <a:effectLst/>
                        <a:latin typeface="gobCL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s-CL" sz="1400">
                          <a:solidFill>
                            <a:srgbClr val="004677"/>
                          </a:solidFill>
                          <a:effectLst/>
                          <a:latin typeface="gobCL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Ingresos Cíclicamente Ajustados   </a:t>
                      </a:r>
                      <a:endParaRPr lang="en-US" sz="1400">
                        <a:solidFill>
                          <a:srgbClr val="004677"/>
                        </a:solidFill>
                        <a:effectLst/>
                        <a:latin typeface="gobCL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4677"/>
                          </a:solidFill>
                          <a:effectLst/>
                          <a:latin typeface="gobCL" pitchFamily="50" charset="0"/>
                        </a:rPr>
                        <a:t>74.900.621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4677"/>
                          </a:solidFill>
                          <a:effectLst/>
                          <a:latin typeface="gobCL" pitchFamily="50" charset="0"/>
                        </a:rPr>
                        <a:t>76.563.206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4677"/>
                          </a:solidFill>
                          <a:effectLst/>
                          <a:latin typeface="gobCL" pitchFamily="50" charset="0"/>
                        </a:rPr>
                        <a:t>76.793.050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4677"/>
                          </a:solidFill>
                          <a:effectLst/>
                          <a:latin typeface="gobCL" pitchFamily="50" charset="0"/>
                        </a:rPr>
                        <a:t>77.960.869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726462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s-CL" sz="1400" b="1">
                          <a:solidFill>
                            <a:srgbClr val="004677"/>
                          </a:solidFill>
                          <a:effectLst/>
                          <a:latin typeface="gobCL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(4)</a:t>
                      </a:r>
                      <a:endParaRPr lang="en-US" sz="1400">
                        <a:solidFill>
                          <a:srgbClr val="004677"/>
                        </a:solidFill>
                        <a:effectLst/>
                        <a:latin typeface="gobCL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s-CL" sz="1400" b="1">
                          <a:solidFill>
                            <a:srgbClr val="004677"/>
                          </a:solidFill>
                          <a:effectLst/>
                          <a:latin typeface="gobCL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Meta BCA (% del PIB)</a:t>
                      </a:r>
                      <a:endParaRPr lang="en-US" sz="1400">
                        <a:solidFill>
                          <a:srgbClr val="004677"/>
                        </a:solidFill>
                        <a:effectLst/>
                        <a:latin typeface="gobCL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>
                          <a:solidFill>
                            <a:srgbClr val="004677"/>
                          </a:solidFill>
                          <a:effectLst/>
                          <a:latin typeface="gobCL" pitchFamily="50" charset="0"/>
                        </a:rPr>
                        <a:t>-1,1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>
                          <a:solidFill>
                            <a:srgbClr val="004677"/>
                          </a:solidFill>
                          <a:effectLst/>
                          <a:latin typeface="gobCL" pitchFamily="50" charset="0"/>
                        </a:rPr>
                        <a:t>-0,5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>
                          <a:solidFill>
                            <a:srgbClr val="004677"/>
                          </a:solidFill>
                          <a:effectLst/>
                          <a:latin typeface="gobCL" pitchFamily="50" charset="0"/>
                        </a:rPr>
                        <a:t>-0,5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>
                          <a:solidFill>
                            <a:srgbClr val="004677"/>
                          </a:solidFill>
                          <a:effectLst/>
                          <a:latin typeface="gobCL" pitchFamily="50" charset="0"/>
                        </a:rPr>
                        <a:t>-0,5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9119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s-CL" sz="1400">
                          <a:solidFill>
                            <a:srgbClr val="004677"/>
                          </a:solidFill>
                          <a:effectLst/>
                          <a:latin typeface="gobCL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(5)</a:t>
                      </a:r>
                      <a:endParaRPr lang="en-US" sz="1400">
                        <a:solidFill>
                          <a:srgbClr val="004677"/>
                        </a:solidFill>
                        <a:effectLst/>
                        <a:latin typeface="gobCL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s-CL" sz="1400">
                          <a:solidFill>
                            <a:srgbClr val="004677"/>
                          </a:solidFill>
                          <a:effectLst/>
                          <a:latin typeface="gobCL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Nivel de gasto compatible con meta</a:t>
                      </a:r>
                      <a:endParaRPr lang="en-US" sz="1400">
                        <a:solidFill>
                          <a:srgbClr val="004677"/>
                        </a:solidFill>
                        <a:effectLst/>
                        <a:latin typeface="gobCL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4677"/>
                          </a:solidFill>
                          <a:effectLst/>
                          <a:latin typeface="gobCL" pitchFamily="50" charset="0"/>
                        </a:rPr>
                        <a:t>78.239.310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4677"/>
                          </a:solidFill>
                          <a:effectLst/>
                          <a:latin typeface="gobCL" pitchFamily="50" charset="0"/>
                        </a:rPr>
                        <a:t>78.116.679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4677"/>
                          </a:solidFill>
                          <a:effectLst/>
                          <a:latin typeface="gobCL" pitchFamily="50" charset="0"/>
                        </a:rPr>
                        <a:t>78.382.826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4677"/>
                          </a:solidFill>
                          <a:effectLst/>
                          <a:latin typeface="gobCL" pitchFamily="50" charset="0"/>
                        </a:rPr>
                        <a:t>79.589.475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900593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s-CL" sz="1400">
                          <a:solidFill>
                            <a:srgbClr val="004677"/>
                          </a:solidFill>
                          <a:effectLst/>
                          <a:latin typeface="gobCL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(6)</a:t>
                      </a:r>
                      <a:endParaRPr lang="en-US" sz="1400">
                        <a:solidFill>
                          <a:srgbClr val="004677"/>
                        </a:solidFill>
                        <a:effectLst/>
                        <a:latin typeface="gobCL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s-CL" sz="1400">
                          <a:solidFill>
                            <a:srgbClr val="004677"/>
                          </a:solidFill>
                          <a:effectLst/>
                          <a:latin typeface="gobCL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Diferencia Gasto / Holgura (5)-(2) </a:t>
                      </a:r>
                      <a:endParaRPr lang="en-US" sz="1400">
                        <a:solidFill>
                          <a:srgbClr val="004677"/>
                        </a:solidFill>
                        <a:effectLst/>
                        <a:latin typeface="gobCL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4677"/>
                          </a:solidFill>
                          <a:effectLst/>
                          <a:latin typeface="gobCL" pitchFamily="50" charset="0"/>
                        </a:rPr>
                        <a:t>222.058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>
                          <a:solidFill>
                            <a:srgbClr val="FF0000"/>
                          </a:solidFill>
                          <a:effectLst/>
                          <a:latin typeface="gobCL" pitchFamily="50" charset="0"/>
                        </a:rPr>
                        <a:t>-74.394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4677"/>
                          </a:solidFill>
                          <a:effectLst/>
                          <a:latin typeface="gobCL" pitchFamily="50" charset="0"/>
                        </a:rPr>
                        <a:t>198.495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4677"/>
                          </a:solidFill>
                          <a:effectLst/>
                          <a:latin typeface="gobCL" pitchFamily="50" charset="0"/>
                        </a:rPr>
                        <a:t>831.489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353897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s-CL" sz="1400">
                          <a:solidFill>
                            <a:srgbClr val="004677"/>
                          </a:solidFill>
                          <a:effectLst/>
                          <a:latin typeface="gobCL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(7)</a:t>
                      </a:r>
                      <a:endParaRPr lang="en-US" sz="1400">
                        <a:solidFill>
                          <a:srgbClr val="004677"/>
                        </a:solidFill>
                        <a:effectLst/>
                        <a:latin typeface="gobCL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0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s-CL" sz="1400">
                          <a:solidFill>
                            <a:srgbClr val="004677"/>
                          </a:solidFill>
                          <a:effectLst/>
                          <a:latin typeface="gobCL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Diferencia Gasto / Holgura (MMUS$) </a:t>
                      </a:r>
                      <a:endParaRPr lang="en-US" sz="1400">
                        <a:solidFill>
                          <a:srgbClr val="004677"/>
                        </a:solidFill>
                        <a:effectLst/>
                        <a:latin typeface="gobCL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0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4677"/>
                          </a:solidFill>
                          <a:effectLst/>
                          <a:latin typeface="gobCL" pitchFamily="50" charset="0"/>
                        </a:rPr>
                        <a:t>277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0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4677"/>
                          </a:solidFill>
                          <a:effectLst/>
                          <a:latin typeface="gobCL" pitchFamily="50" charset="0"/>
                        </a:rPr>
                        <a:t>-97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0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4677"/>
                          </a:solidFill>
                          <a:effectLst/>
                          <a:latin typeface="gobCL" pitchFamily="50" charset="0"/>
                        </a:rPr>
                        <a:t>271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0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4677"/>
                          </a:solidFill>
                          <a:effectLst/>
                          <a:latin typeface="gobCL" pitchFamily="50" charset="0"/>
                        </a:rPr>
                        <a:t>1.171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17263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s-CL" sz="1400" b="1">
                          <a:solidFill>
                            <a:srgbClr val="FF0000"/>
                          </a:solidFill>
                          <a:effectLst/>
                          <a:latin typeface="gobCL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(8)</a:t>
                      </a:r>
                      <a:endParaRPr lang="en-US" sz="1400" b="1">
                        <a:solidFill>
                          <a:srgbClr val="FF0000"/>
                        </a:solidFill>
                        <a:effectLst/>
                        <a:latin typeface="gobCL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s-CL" sz="1400" b="1">
                          <a:solidFill>
                            <a:srgbClr val="FF0000"/>
                          </a:solidFill>
                          <a:effectLst/>
                          <a:latin typeface="gobCL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Diferencia Gasto / Holgura (% del PIB)</a:t>
                      </a:r>
                      <a:endParaRPr lang="en-US" sz="1400" b="1">
                        <a:solidFill>
                          <a:srgbClr val="FF0000"/>
                        </a:solidFill>
                        <a:effectLst/>
                        <a:latin typeface="gobCL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>
                          <a:solidFill>
                            <a:srgbClr val="FF0000"/>
                          </a:solidFill>
                          <a:effectLst/>
                          <a:latin typeface="gobCL" pitchFamily="50" charset="0"/>
                        </a:rPr>
                        <a:t>0,1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>
                          <a:solidFill>
                            <a:srgbClr val="FF0000"/>
                          </a:solidFill>
                          <a:effectLst/>
                          <a:latin typeface="gobCL" pitchFamily="50" charset="0"/>
                        </a:rPr>
                        <a:t>-0,0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>
                          <a:solidFill>
                            <a:srgbClr val="FF0000"/>
                          </a:solidFill>
                          <a:effectLst/>
                          <a:latin typeface="gobCL" pitchFamily="50" charset="0"/>
                        </a:rPr>
                        <a:t>0,1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>
                          <a:solidFill>
                            <a:srgbClr val="FF0000"/>
                          </a:solidFill>
                          <a:effectLst/>
                          <a:latin typeface="gobCL" pitchFamily="50" charset="0"/>
                        </a:rPr>
                        <a:t>0,3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982312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s-CL" sz="1400" b="1">
                          <a:solidFill>
                            <a:srgbClr val="004677"/>
                          </a:solidFill>
                          <a:effectLst/>
                          <a:latin typeface="gobCL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(9)</a:t>
                      </a:r>
                      <a:endParaRPr lang="en-US" sz="1400">
                        <a:solidFill>
                          <a:srgbClr val="004677"/>
                        </a:solidFill>
                        <a:effectLst/>
                        <a:latin typeface="gobCL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s-CL" sz="1400" b="1">
                          <a:solidFill>
                            <a:srgbClr val="004677"/>
                          </a:solidFill>
                          <a:effectLst/>
                          <a:latin typeface="gobCL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Balance Efectivo Compatible con Meta (1)-(5) (% del PIB)</a:t>
                      </a:r>
                      <a:endParaRPr lang="en-US" sz="1400">
                        <a:solidFill>
                          <a:srgbClr val="004677"/>
                        </a:solidFill>
                        <a:effectLst/>
                        <a:latin typeface="gobCL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>
                          <a:solidFill>
                            <a:srgbClr val="004677"/>
                          </a:solidFill>
                          <a:effectLst/>
                          <a:latin typeface="gobCL" pitchFamily="50" charset="0"/>
                        </a:rPr>
                        <a:t>-1,2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>
                          <a:solidFill>
                            <a:srgbClr val="004677"/>
                          </a:solidFill>
                          <a:effectLst/>
                          <a:latin typeface="gobCL" pitchFamily="50" charset="0"/>
                        </a:rPr>
                        <a:t>-0,4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>
                          <a:solidFill>
                            <a:srgbClr val="004677"/>
                          </a:solidFill>
                          <a:effectLst/>
                          <a:latin typeface="gobCL" pitchFamily="50" charset="0"/>
                        </a:rPr>
                        <a:t>-0,2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>
                          <a:solidFill>
                            <a:srgbClr val="004677"/>
                          </a:solidFill>
                          <a:effectLst/>
                          <a:latin typeface="gobCL" pitchFamily="50" charset="0"/>
                        </a:rPr>
                        <a:t>-0,1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991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8359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6F4A4AB-9815-EE86-A27A-B93D63BB2F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</a:rPr>
              <a:t>Responsabilidad Fiscal y financiamiento de la PGU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BC675AE-BA9E-56B7-575E-4872B46B2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346" y="2375339"/>
            <a:ext cx="1471653" cy="167564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81C9183-D634-A7F8-C5EE-A4DD03762DB8}"/>
              </a:ext>
            </a:extLst>
          </p:cNvPr>
          <p:cNvSpPr txBox="1"/>
          <p:nvPr/>
        </p:nvSpPr>
        <p:spPr>
          <a:xfrm>
            <a:off x="1134016" y="2048474"/>
            <a:ext cx="98815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>
                <a:solidFill>
                  <a:srgbClr val="002060"/>
                </a:solidFill>
              </a:rPr>
              <a:t>“</a:t>
            </a:r>
            <a:r>
              <a:rPr lang="es-ES" sz="2000" i="1">
                <a:solidFill>
                  <a:srgbClr val="002060"/>
                </a:solidFill>
              </a:rPr>
              <a:t>Uno de los </a:t>
            </a:r>
            <a:r>
              <a:rPr lang="es-ES" sz="2000" b="1" i="1">
                <a:solidFill>
                  <a:srgbClr val="002060"/>
                </a:solidFill>
              </a:rPr>
              <a:t>lineamientos básicos de la responsabilidad fiscal </a:t>
            </a:r>
            <a:r>
              <a:rPr lang="es-ES" sz="2000" i="1">
                <a:solidFill>
                  <a:srgbClr val="002060"/>
                </a:solidFill>
              </a:rPr>
              <a:t>consiste en </a:t>
            </a:r>
            <a:r>
              <a:rPr lang="es-ES" sz="2000" b="1" i="1">
                <a:solidFill>
                  <a:srgbClr val="002060"/>
                </a:solidFill>
              </a:rPr>
              <a:t>financiar gastos permanentes con ingresos permanentes</a:t>
            </a:r>
            <a:r>
              <a:rPr lang="es-ES" sz="2000" i="1">
                <a:solidFill>
                  <a:srgbClr val="002060"/>
                </a:solidFill>
              </a:rPr>
              <a:t>. Estos últimos pueden provenir de un </a:t>
            </a:r>
            <a:r>
              <a:rPr lang="es-ES" sz="2000" b="1" i="1">
                <a:solidFill>
                  <a:srgbClr val="002060"/>
                </a:solidFill>
              </a:rPr>
              <a:t>mayor crecimiento tendencial, nuevos ingresos tributarios</a:t>
            </a:r>
            <a:r>
              <a:rPr lang="es-ES" sz="2000" i="1">
                <a:solidFill>
                  <a:srgbClr val="002060"/>
                </a:solidFill>
              </a:rPr>
              <a:t>, reasignaciones y/o mayor eficiencia del gasto. En el caso de las materias previsionales, que dependen crucialmente de las tendencias demográficas, debe ponerse especial atención a que este lineamiento se cumpla en un horizonte de muy largo plazo.</a:t>
            </a:r>
            <a:r>
              <a:rPr lang="es-ES" sz="2000" b="1" i="1">
                <a:solidFill>
                  <a:srgbClr val="002060"/>
                </a:solidFill>
              </a:rPr>
              <a:t>”</a:t>
            </a:r>
          </a:p>
          <a:p>
            <a:endParaRPr lang="es-ES" sz="2000" b="1">
              <a:solidFill>
                <a:srgbClr val="005C9E"/>
              </a:solidFill>
            </a:endParaRPr>
          </a:p>
        </p:txBody>
      </p:sp>
      <p:sp>
        <p:nvSpPr>
          <p:cNvPr id="7" name="“">
            <a:extLst>
              <a:ext uri="{FF2B5EF4-FFF2-40B4-BE49-F238E27FC236}">
                <a16:creationId xmlns:a16="http://schemas.microsoft.com/office/drawing/2014/main" id="{0313F94F-C324-E654-18D8-C52B50023EF6}"/>
              </a:ext>
            </a:extLst>
          </p:cNvPr>
          <p:cNvSpPr txBox="1"/>
          <p:nvPr/>
        </p:nvSpPr>
        <p:spPr>
          <a:xfrm>
            <a:off x="562148" y="1140457"/>
            <a:ext cx="1865896" cy="3657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3000" b="1">
                <a:solidFill>
                  <a:schemeClr val="accent1">
                    <a:hueOff val="47394"/>
                    <a:satOff val="-25753"/>
                    <a:lumOff val="-7544"/>
                    <a:alpha val="14570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23300"/>
              <a:t>“</a:t>
            </a:r>
          </a:p>
        </p:txBody>
      </p:sp>
      <p:sp>
        <p:nvSpPr>
          <p:cNvPr id="9" name="“">
            <a:extLst>
              <a:ext uri="{FF2B5EF4-FFF2-40B4-BE49-F238E27FC236}">
                <a16:creationId xmlns:a16="http://schemas.microsoft.com/office/drawing/2014/main" id="{186509CE-482B-890D-86E5-32FE8BAA8828}"/>
              </a:ext>
            </a:extLst>
          </p:cNvPr>
          <p:cNvSpPr txBox="1"/>
          <p:nvPr/>
        </p:nvSpPr>
        <p:spPr>
          <a:xfrm rot="10800000">
            <a:off x="9763955" y="743701"/>
            <a:ext cx="1865896" cy="3657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3000" b="1">
                <a:solidFill>
                  <a:schemeClr val="accent1">
                    <a:hueOff val="47394"/>
                    <a:satOff val="-25753"/>
                    <a:lumOff val="-7544"/>
                    <a:alpha val="14570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23300"/>
              <a:t>“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3B21568-23A9-2884-A195-3DF287E5C472}"/>
              </a:ext>
            </a:extLst>
          </p:cNvPr>
          <p:cNvSpPr txBox="1"/>
          <p:nvPr/>
        </p:nvSpPr>
        <p:spPr>
          <a:xfrm>
            <a:off x="1155228" y="3997049"/>
            <a:ext cx="988154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b="1">
                <a:solidFill>
                  <a:schemeClr val="bg1">
                    <a:lumMod val="50000"/>
                  </a:schemeClr>
                </a:solidFill>
              </a:rPr>
              <a:t>Fuente: </a:t>
            </a:r>
            <a:r>
              <a:rPr lang="es-ES" sz="1000">
                <a:solidFill>
                  <a:schemeClr val="bg1">
                    <a:lumMod val="50000"/>
                  </a:schemeClr>
                </a:solidFill>
              </a:rPr>
              <a:t>Nota N°10: “Análisis del Consejo Fiscal Autónomo sobre el financiamiento de la Pensión Garantizada Universal”. Enero 2022.</a:t>
            </a:r>
            <a:endParaRPr lang="es-CL" sz="1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96A74BA-4012-8313-427E-D4BC8DFAFD8A}"/>
              </a:ext>
            </a:extLst>
          </p:cNvPr>
          <p:cNvSpPr txBox="1"/>
          <p:nvPr/>
        </p:nvSpPr>
        <p:spPr>
          <a:xfrm>
            <a:off x="831850" y="1249391"/>
            <a:ext cx="7281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>
                <a:solidFill>
                  <a:srgbClr val="002060"/>
                </a:solidFill>
              </a:rPr>
              <a:t>Opinión del Consejo Fiscal Autónomo (CFA):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A1B3C8D-583E-75F0-7739-6BB687091B74}"/>
              </a:ext>
            </a:extLst>
          </p:cNvPr>
          <p:cNvSpPr txBox="1"/>
          <p:nvPr/>
        </p:nvSpPr>
        <p:spPr>
          <a:xfrm>
            <a:off x="1296774" y="4639446"/>
            <a:ext cx="98815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>
                <a:solidFill>
                  <a:srgbClr val="002060"/>
                </a:solidFill>
              </a:rPr>
              <a:t>“En ausencia de nuevas fuentes de financiamiento estructurales, </a:t>
            </a:r>
            <a:r>
              <a:rPr lang="es-ES" sz="2000" i="1">
                <a:solidFill>
                  <a:srgbClr val="002060"/>
                </a:solidFill>
              </a:rPr>
              <a:t>que puedan provenir de un mayor crecimiento tendencial, nuevos ingresos tributarios, menor evasión, reasignaciones o mayor eficiencia del gasto, </a:t>
            </a:r>
            <a:r>
              <a:rPr lang="es-ES" sz="2000" b="1" i="1">
                <a:solidFill>
                  <a:srgbClr val="002060"/>
                </a:solidFill>
              </a:rPr>
              <a:t>el CFA advierte que el crecimiento del gasto público hasta 2028 debería ser muy acotado.”</a:t>
            </a:r>
          </a:p>
          <a:p>
            <a:endParaRPr lang="es-ES" sz="2000" b="1">
              <a:solidFill>
                <a:srgbClr val="005C9E"/>
              </a:solidFill>
            </a:endParaRPr>
          </a:p>
        </p:txBody>
      </p:sp>
      <p:sp>
        <p:nvSpPr>
          <p:cNvPr id="14" name="“">
            <a:extLst>
              <a:ext uri="{FF2B5EF4-FFF2-40B4-BE49-F238E27FC236}">
                <a16:creationId xmlns:a16="http://schemas.microsoft.com/office/drawing/2014/main" id="{9DE8769B-E52C-25F5-56FE-D7C49A7DAC1B}"/>
              </a:ext>
            </a:extLst>
          </p:cNvPr>
          <p:cNvSpPr txBox="1"/>
          <p:nvPr/>
        </p:nvSpPr>
        <p:spPr>
          <a:xfrm>
            <a:off x="709655" y="3677363"/>
            <a:ext cx="1865896" cy="3657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3000" b="1">
                <a:solidFill>
                  <a:schemeClr val="accent1">
                    <a:hueOff val="47394"/>
                    <a:satOff val="-25753"/>
                    <a:lumOff val="-7544"/>
                    <a:alpha val="14570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23300"/>
              <a:t>“</a:t>
            </a:r>
          </a:p>
        </p:txBody>
      </p:sp>
      <p:sp>
        <p:nvSpPr>
          <p:cNvPr id="15" name="“">
            <a:extLst>
              <a:ext uri="{FF2B5EF4-FFF2-40B4-BE49-F238E27FC236}">
                <a16:creationId xmlns:a16="http://schemas.microsoft.com/office/drawing/2014/main" id="{CC52C664-6647-CD38-5D84-F81865C2C05D}"/>
              </a:ext>
            </a:extLst>
          </p:cNvPr>
          <p:cNvSpPr txBox="1"/>
          <p:nvPr/>
        </p:nvSpPr>
        <p:spPr>
          <a:xfrm rot="10800000">
            <a:off x="9911462" y="3280607"/>
            <a:ext cx="1865896" cy="3657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3000" b="1">
                <a:solidFill>
                  <a:schemeClr val="accent1">
                    <a:hueOff val="47394"/>
                    <a:satOff val="-25753"/>
                    <a:lumOff val="-7544"/>
                    <a:alpha val="14570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23300"/>
              <a:t>“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1B53BC8-9900-E0D9-2304-FA4BA3ED70E6}"/>
              </a:ext>
            </a:extLst>
          </p:cNvPr>
          <p:cNvSpPr txBox="1"/>
          <p:nvPr/>
        </p:nvSpPr>
        <p:spPr>
          <a:xfrm>
            <a:off x="1296775" y="5991189"/>
            <a:ext cx="988154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b="1">
                <a:solidFill>
                  <a:schemeClr val="bg1">
                    <a:lumMod val="50000"/>
                  </a:schemeClr>
                </a:solidFill>
              </a:rPr>
              <a:t>Fuente: </a:t>
            </a:r>
            <a:r>
              <a:rPr lang="es-ES" sz="1000">
                <a:solidFill>
                  <a:schemeClr val="bg1">
                    <a:lumMod val="50000"/>
                  </a:schemeClr>
                </a:solidFill>
              </a:rPr>
              <a:t>“Informe de evaluación y monitoreo del cálculo del Balance Estructural y nivel prudente de deuda: estimaciones 2023-2028”. Octubre 2023.</a:t>
            </a:r>
            <a:endParaRPr lang="es-CL" sz="10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518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AB3C0A-15BB-2F1D-8747-066A7B648D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50" y="572541"/>
            <a:ext cx="10515600" cy="6186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ES" sz="2800">
                <a:solidFill>
                  <a:schemeClr val="accent1">
                    <a:lumMod val="50000"/>
                  </a:schemeClr>
                </a:solidFill>
              </a:rPr>
              <a:t>PGU – Beneficiarios Actuales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8EE899-1E77-F6BF-611D-B0B2A8FE8644}"/>
              </a:ext>
            </a:extLst>
          </p:cNvPr>
          <p:cNvSpPr txBox="1"/>
          <p:nvPr/>
        </p:nvSpPr>
        <p:spPr>
          <a:xfrm>
            <a:off x="2455379" y="1408903"/>
            <a:ext cx="6979583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1600" b="1">
                <a:solidFill>
                  <a:srgbClr val="004677"/>
                </a:solidFill>
                <a:latin typeface="gobCL"/>
              </a:rPr>
              <a:t>Beneficiarios PGU Escenario Base 2022-2050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72B3E94-711E-8D63-B95B-41AE48475B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6716137"/>
              </p:ext>
            </p:extLst>
          </p:nvPr>
        </p:nvGraphicFramePr>
        <p:xfrm>
          <a:off x="1015982" y="1854388"/>
          <a:ext cx="9858375" cy="4203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B04E8D7-E227-642C-7937-F40E5A699E5F}"/>
              </a:ext>
            </a:extLst>
          </p:cNvPr>
          <p:cNvSpPr txBox="1"/>
          <p:nvPr/>
        </p:nvSpPr>
        <p:spPr>
          <a:xfrm>
            <a:off x="514653" y="6387696"/>
            <a:ext cx="79526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>
                <a:solidFill>
                  <a:schemeClr val="bg1">
                    <a:lumMod val="50000"/>
                  </a:schemeClr>
                </a:solidFill>
                <a:latin typeface="gobCL" panose="02000603050000020004"/>
              </a:rPr>
              <a:t>Fuente: </a:t>
            </a:r>
            <a:r>
              <a:rPr lang="es-ES" sz="1000">
                <a:solidFill>
                  <a:schemeClr val="bg1">
                    <a:lumMod val="50000"/>
                  </a:schemeClr>
                </a:solidFill>
                <a:latin typeface="gobCL" panose="02000603050000020004"/>
              </a:rPr>
              <a:t>Dipres</a:t>
            </a:r>
            <a:endParaRPr lang="es-CL" sz="1000">
              <a:solidFill>
                <a:schemeClr val="bg1">
                  <a:lumMod val="50000"/>
                </a:schemeClr>
              </a:solidFill>
              <a:latin typeface="gobCL" panose="0200060305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1536584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2ED26293-F64F-DEE9-9192-1154E3C0A1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605871"/>
              </p:ext>
            </p:extLst>
          </p:nvPr>
        </p:nvGraphicFramePr>
        <p:xfrm>
          <a:off x="1391855" y="1771278"/>
          <a:ext cx="9408290" cy="4054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326DFD28-88D1-5358-971F-644A9CBA5273}"/>
              </a:ext>
            </a:extLst>
          </p:cNvPr>
          <p:cNvSpPr txBox="1"/>
          <p:nvPr/>
        </p:nvSpPr>
        <p:spPr>
          <a:xfrm>
            <a:off x="2426968" y="1248058"/>
            <a:ext cx="697958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1600" b="1">
                <a:solidFill>
                  <a:srgbClr val="004677"/>
                </a:solidFill>
                <a:latin typeface="gobCL"/>
              </a:rPr>
              <a:t>Gasto PGU Escenario Base 2022-2050</a:t>
            </a:r>
          </a:p>
          <a:p>
            <a:pPr algn="ctr"/>
            <a:r>
              <a:rPr lang="es-CL" sz="1200">
                <a:solidFill>
                  <a:srgbClr val="004677"/>
                </a:solidFill>
                <a:latin typeface="gobCL"/>
              </a:rPr>
              <a:t>(% del PIB)</a:t>
            </a:r>
          </a:p>
        </p:txBody>
      </p:sp>
      <p:sp>
        <p:nvSpPr>
          <p:cNvPr id="2" name="Marcador de texto 3">
            <a:extLst>
              <a:ext uri="{FF2B5EF4-FFF2-40B4-BE49-F238E27FC236}">
                <a16:creationId xmlns:a16="http://schemas.microsoft.com/office/drawing/2014/main" id="{DE5FDBA2-6649-BDFB-E688-A344CE359F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50" y="572541"/>
            <a:ext cx="10515600" cy="6186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ES" sz="2800">
                <a:solidFill>
                  <a:schemeClr val="accent1">
                    <a:lumMod val="50000"/>
                  </a:schemeClr>
                </a:solidFill>
              </a:rPr>
              <a:t>PGU – Gasto Actual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51F1BD5-E7E4-88D9-4C8C-51E483989AC5}"/>
              </a:ext>
            </a:extLst>
          </p:cNvPr>
          <p:cNvSpPr txBox="1"/>
          <p:nvPr/>
        </p:nvSpPr>
        <p:spPr>
          <a:xfrm>
            <a:off x="514653" y="6387696"/>
            <a:ext cx="79526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>
                <a:solidFill>
                  <a:schemeClr val="bg1">
                    <a:lumMod val="50000"/>
                  </a:schemeClr>
                </a:solidFill>
                <a:latin typeface="gobCL" panose="02000603050000020004"/>
              </a:rPr>
              <a:t>Fuente: </a:t>
            </a:r>
            <a:r>
              <a:rPr lang="es-ES" sz="1000">
                <a:solidFill>
                  <a:schemeClr val="bg1">
                    <a:lumMod val="50000"/>
                  </a:schemeClr>
                </a:solidFill>
                <a:latin typeface="gobCL" panose="02000603050000020004"/>
              </a:rPr>
              <a:t>Dipres</a:t>
            </a:r>
            <a:endParaRPr lang="es-CL" sz="1000">
              <a:solidFill>
                <a:schemeClr val="bg1">
                  <a:lumMod val="50000"/>
                </a:schemeClr>
              </a:solidFill>
              <a:latin typeface="gobCL" panose="0200060305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1403104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6F4A4AB-9815-EE86-A27A-B93D63BB2F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L">
                <a:solidFill>
                  <a:schemeClr val="accent1">
                    <a:lumMod val="50000"/>
                  </a:schemeClr>
                </a:solidFill>
              </a:rPr>
              <a:t>Pensión Garantizada Universal (</a:t>
            </a:r>
            <a:r>
              <a:rPr lang="es-CL" b="1">
                <a:solidFill>
                  <a:schemeClr val="accent1">
                    <a:lumMod val="50000"/>
                  </a:schemeClr>
                </a:solidFill>
              </a:rPr>
              <a:t>PGU)</a:t>
            </a:r>
            <a:endParaRPr lang="es-CL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3821492-6F05-B412-9A9B-B2E0E4E8458E}"/>
              </a:ext>
            </a:extLst>
          </p:cNvPr>
          <p:cNvSpPr txBox="1"/>
          <p:nvPr/>
        </p:nvSpPr>
        <p:spPr>
          <a:xfrm>
            <a:off x="4014469" y="1141466"/>
            <a:ext cx="7520305" cy="4847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" sz="160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marR="0" lvl="0" indent="-285750" algn="just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60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aumenta el monto a $ 250.000, condicional a la verificación de un nivel mínimo de recaudación, con la siguiente gradualidad: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s-ES" sz="160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Incremento</a:t>
            </a:r>
            <a:r>
              <a:rPr kumimoji="0" lang="es-ES" sz="16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monto en julio de 2025, con aumentos de cobertura graduales durante 4 años, de acuerdo al monto de pensión autofinanciada de la persona </a:t>
            </a:r>
            <a:endParaRPr lang="es-ES" sz="160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s-ES" sz="160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Se aumenta cobertura al 100% al 6to año </a:t>
            </a:r>
          </a:p>
          <a:p>
            <a:pPr marL="285750" marR="0" lvl="0" indent="-28575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" sz="160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160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incorpora un mecanismo cada 4 años para revisar su monto en régimen más allá de la variación del IPC con intervención del Consejo Consultivo Previsional (CCP) y el Consejo Fiscal Autónomo (CFA) (considerando factores como la línea de la pobreza)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ES" sz="160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160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Se incorpora a pensionados de leyes reparatorias en igualdad de condiciones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endParaRPr lang="es-ES" sz="160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srgbClr val="0C458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ED9CE6F-3F40-F5B6-5C2D-2900E1466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73" y="1660124"/>
            <a:ext cx="2946400" cy="29464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BC675AE-BA9E-56B7-575E-4872B46B2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346" y="2375339"/>
            <a:ext cx="1471653" cy="167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58008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1D5AC36EDC52E4FBE4915F0538462B6" ma:contentTypeVersion="0" ma:contentTypeDescription="Crear nuevo documento." ma:contentTypeScope="" ma:versionID="ac1821429c09e35d9b46d7724c40a8d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f6edc329ff236629c56e3b879b320d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FFD641-7A4C-42CF-9202-734BEF315929}">
  <ds:schemaRefs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</ds:schemaRefs>
</ds:datastoreItem>
</file>

<file path=customXml/itemProps2.xml><?xml version="1.0" encoding="utf-8"?>
<ds:datastoreItem xmlns:ds="http://schemas.openxmlformats.org/officeDocument/2006/customXml" ds:itemID="{96F3120F-4BF4-4D5B-B07F-69C873C5EC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CC7F0E-19B1-4431-99FA-75F0C20E3E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2531</Words>
  <Application>Microsoft Office PowerPoint</Application>
  <PresentationFormat>Panorámica</PresentationFormat>
  <Paragraphs>460</Paragraphs>
  <Slides>30</Slides>
  <Notes>8</Notes>
  <HiddenSlides>1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8" baseType="lpstr">
      <vt:lpstr>American Typewriter</vt:lpstr>
      <vt:lpstr>Arial</vt:lpstr>
      <vt:lpstr>Calibri</vt:lpstr>
      <vt:lpstr>Cambria Math</vt:lpstr>
      <vt:lpstr>gobCL</vt:lpstr>
      <vt:lpstr>Helvetica Neue Light</vt:lpstr>
      <vt:lpstr>Verdana</vt:lpstr>
      <vt:lpstr>2_Tema de Office</vt:lpstr>
      <vt:lpstr>Indicaciones del Ejecutivo  Proyecto de ley que crea un nuevo Sistema Mixto de Pensiones y un Seguro Social en el pilar contributivo, mejora la Pensión Garantizada Universal y establece beneficios y modificaciones regulatorias que indica  Boletín N°15.480-13  Cámara de Diputadas y Diputados Enero de 2024</vt:lpstr>
      <vt:lpstr>Presentación de PowerPoint</vt:lpstr>
      <vt:lpstr>Presentación de PowerPoint</vt:lpstr>
      <vt:lpstr>1. Pensión Garantizada Universal (PGU)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2. Creación del Seguro Social Previsional</vt:lpstr>
      <vt:lpstr>Presentación de PowerPoint</vt:lpstr>
      <vt:lpstr>Presentación de PowerPoint</vt:lpstr>
      <vt:lpstr>Presentación de PowerPoint</vt:lpstr>
      <vt:lpstr>Presentación de PowerPoint</vt:lpstr>
      <vt:lpstr>Sustentabilidad del FIP: Egresos e Ingresos del FIP  (MM$ de 2023)</vt:lpstr>
      <vt:lpstr>Beneficiarios/as Seguro Social Previsional</vt:lpstr>
      <vt:lpstr>3. Vigencia</vt:lpstr>
      <vt:lpstr>Presentación de PowerPoint</vt:lpstr>
      <vt:lpstr>4. Efectos en el Mercado de Capitales </vt:lpstr>
      <vt:lpstr>Proyección saldo del FIP  (% del PIB)</vt:lpstr>
      <vt:lpstr>Presentación de PowerPoint</vt:lpstr>
      <vt:lpstr>5. Efectos sobre el  Presupuesto Fiscal</vt:lpstr>
      <vt:lpstr>Presentación de PowerPoint</vt:lpstr>
      <vt:lpstr>Indicaciones del Ejecutivo  Proyecto de ley que crea un nuevo Sistema Mixto de Pensiones y un Seguro Social en el pilar contributivo, mejora la Pensión Garantizada Universal y establece beneficios y modificaciones regulatorias que indica  Boletín N°15.480-13  Cámara de Diputadas y Diputados Enero de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I: Del Seguro Social Previsional</dc:title>
  <dc:creator>Maria Jose San Martin Velasquez</dc:creator>
  <cp:lastModifiedBy>Alejandra Fernandez Troncoso</cp:lastModifiedBy>
  <cp:revision>2</cp:revision>
  <cp:lastPrinted>2024-01-02T21:38:51Z</cp:lastPrinted>
  <dcterms:created xsi:type="dcterms:W3CDTF">2023-12-27T15:43:31Z</dcterms:created>
  <dcterms:modified xsi:type="dcterms:W3CDTF">2024-01-15T21:05:09Z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0x01010061D5AC36EDC52E4FBE4915F0538462B6</vt:lpwstr>
  </property>
  <property fmtid="{D5CDD505-2E9C-101B-9397-08002B2CF9AE}" pid="3" name="MediaServiceImageTags">
    <vt:lpwstr/>
  </property>
</Properties>
</file>